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406" r:id="rId3"/>
    <p:sldId id="411" r:id="rId4"/>
    <p:sldId id="409" r:id="rId5"/>
    <p:sldId id="445" r:id="rId6"/>
    <p:sldId id="412" r:id="rId7"/>
    <p:sldId id="444" r:id="rId8"/>
    <p:sldId id="410" r:id="rId9"/>
    <p:sldId id="413" r:id="rId10"/>
    <p:sldId id="446" r:id="rId11"/>
    <p:sldId id="415" r:id="rId12"/>
    <p:sldId id="417" r:id="rId13"/>
    <p:sldId id="418" r:id="rId14"/>
    <p:sldId id="414" r:id="rId15"/>
    <p:sldId id="419" r:id="rId16"/>
    <p:sldId id="447" r:id="rId17"/>
    <p:sldId id="421" r:id="rId18"/>
    <p:sldId id="423" r:id="rId19"/>
    <p:sldId id="425" r:id="rId20"/>
    <p:sldId id="426" r:id="rId21"/>
    <p:sldId id="427" r:id="rId22"/>
    <p:sldId id="448" r:id="rId23"/>
    <p:sldId id="443" r:id="rId24"/>
    <p:sldId id="424" r:id="rId25"/>
    <p:sldId id="428" r:id="rId26"/>
    <p:sldId id="429" r:id="rId27"/>
    <p:sldId id="430" r:id="rId28"/>
    <p:sldId id="431" r:id="rId29"/>
    <p:sldId id="432" r:id="rId30"/>
    <p:sldId id="433" r:id="rId31"/>
    <p:sldId id="434" r:id="rId32"/>
    <p:sldId id="436" r:id="rId33"/>
    <p:sldId id="435" r:id="rId34"/>
    <p:sldId id="437" r:id="rId35"/>
    <p:sldId id="438" r:id="rId36"/>
    <p:sldId id="439" r:id="rId37"/>
    <p:sldId id="440" r:id="rId38"/>
    <p:sldId id="441" r:id="rId39"/>
    <p:sldId id="405" r:id="rId40"/>
    <p:sldId id="293" r:id="rId41"/>
    <p:sldId id="306" r:id="rId42"/>
    <p:sldId id="416" r:id="rId43"/>
    <p:sldId id="422" r:id="rId4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5593" autoAdjust="0"/>
  </p:normalViewPr>
  <p:slideViewPr>
    <p:cSldViewPr snapToGrid="0">
      <p:cViewPr varScale="1">
        <p:scale>
          <a:sx n="95" d="100"/>
          <a:sy n="95" d="100"/>
        </p:scale>
        <p:origin x="660"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02/08/2023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210780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822745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53856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CPU Cortex-M3 adiciona processamento avançado de dados e instruções de manipulação de campo de bits que aceleram o controle mais complexo e tarefas computacionais de propósito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950155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 sistema operacional é um software essencial que gerencia recursos e fornece uma interface entre os componentes físicos do computador (hardware) e os aplicativos ou programas que são executados nele. Ele atua como uma camada de software intermediária que permite que os usuários interajam com o computador e execute tarefas de forma eficiente.</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2397205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"Bare metal" refere-se a um ambiente de desenvolvimento em que um programa é executado diretamente no hardware, sem a presença de um sistema operacional ou qualquer outra camada de software intermediária. Em outras palavras, o código é executado "no metal", interagindo diretamente com os recursos e periféricos do hardware.</a:t>
            </a:r>
          </a:p>
          <a:p>
            <a:endParaRPr lang="pt-BR" b="0" i="0" dirty="0">
              <a:solidFill>
                <a:srgbClr val="374151"/>
              </a:solidFill>
              <a:effectLst/>
              <a:latin typeface="Söhne"/>
            </a:endParaRPr>
          </a:p>
          <a:p>
            <a:r>
              <a:rPr lang="pt-BR" b="0" i="0" dirty="0">
                <a:solidFill>
                  <a:srgbClr val="374151"/>
                </a:solidFill>
                <a:effectLst/>
                <a:latin typeface="Söhne"/>
              </a:rPr>
              <a:t>No entanto, é importante ressaltar que o desenvolvimento </a:t>
            </a:r>
            <a:r>
              <a:rPr lang="pt-BR" b="0" i="0" dirty="0" err="1">
                <a:solidFill>
                  <a:srgbClr val="374151"/>
                </a:solidFill>
                <a:effectLst/>
                <a:latin typeface="Söhne"/>
              </a:rPr>
              <a:t>bare</a:t>
            </a:r>
            <a:r>
              <a:rPr lang="pt-BR" b="0" i="0" dirty="0">
                <a:solidFill>
                  <a:srgbClr val="374151"/>
                </a:solidFill>
                <a:effectLst/>
                <a:latin typeface="Söhne"/>
              </a:rPr>
              <a:t> metal pode ser mais complexo e exigir conhecimentos profundos do hardware subjacente. Além disso, a falta de um sistema operacional pode limitar a capacidade de executar aplicativos complexos, multitarefa e gerenciar recursos de forma abstrata. </a:t>
            </a:r>
            <a:endParaRPr lang="pt-BR" dirty="0"/>
          </a:p>
          <a:p>
            <a:endParaRPr lang="pt-BR" dirty="0"/>
          </a:p>
          <a:p>
            <a:r>
              <a:rPr lang="pt-BR" dirty="0"/>
              <a:t>A detecção de palavras-chave lida com a identificação de palavras-chave em falas. É um problema de processamento de sinais de fala.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304811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Uma biblioteca é um conjunto de código reutilizável que contém funções, classes e outros componentes </a:t>
            </a:r>
            <a:r>
              <a:rPr lang="pt-BR" b="0" i="0" dirty="0" err="1">
                <a:solidFill>
                  <a:srgbClr val="374151"/>
                </a:solidFill>
                <a:effectLst/>
                <a:latin typeface="Söhne"/>
              </a:rPr>
              <a:t>pré</a:t>
            </a:r>
            <a:r>
              <a:rPr lang="pt-BR" b="0" i="0" dirty="0">
                <a:solidFill>
                  <a:srgbClr val="374151"/>
                </a:solidFill>
                <a:effectLst/>
                <a:latin typeface="Söhne"/>
              </a:rPr>
              <a:t>-compilados, permitindo que os desenvolvedores economizem tempo e esforço ao aproveitar o trabalho já realizado por outros. Elas oferecem funcionalidades prontas para uso em programas de software, promovendo a reutilização de código e aumentando a produtividade do desenvolvimento.</a:t>
            </a:r>
          </a:p>
          <a:p>
            <a:endParaRPr lang="pt-BR" b="0" i="0" dirty="0">
              <a:solidFill>
                <a:srgbClr val="374151"/>
              </a:solidFill>
              <a:effectLst/>
              <a:latin typeface="Söhne"/>
            </a:endParaRP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380576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Ele cria um nível de abstração. Portanto, você não precisa se preocupar com os detalhes minuciosos do nível inferior. E essa é a beleza de um sistema de uso geral.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3673184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37172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64223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Sistema embarcado: </a:t>
            </a:r>
            <a:r>
              <a:rPr lang="pt-BR" b="0" i="0" dirty="0">
                <a:solidFill>
                  <a:srgbClr val="374151"/>
                </a:solidFill>
                <a:effectLst/>
                <a:latin typeface="Söhne"/>
              </a:rPr>
              <a:t>é um sistema eletrônico dedicado a realizar uma função específica ou um conjunto limitado de funções pré-determinadas.</a:t>
            </a:r>
            <a:endParaRPr lang="pt-BR" dirty="0"/>
          </a:p>
          <a:p>
            <a:r>
              <a:rPr lang="pt-BR" b="0" i="0" dirty="0">
                <a:solidFill>
                  <a:srgbClr val="1F1F1F"/>
                </a:solidFill>
                <a:effectLst/>
                <a:latin typeface="Google Sans"/>
              </a:rPr>
              <a:t>Sistemas embarcados são tipicamente projetados para serem pequenos, eficientes em termos de energia e de baixo custo.</a:t>
            </a:r>
          </a:p>
          <a:p>
            <a:r>
              <a:rPr lang="pt-BR" b="0" i="0" dirty="0">
                <a:solidFill>
                  <a:srgbClr val="374151"/>
                </a:solidFill>
                <a:effectLst/>
                <a:latin typeface="Söhne"/>
              </a:rPr>
              <a:t>Os sistemas embarcados são compostos por hardware, como processadores, memória, periféricos e interfaces de comunicação, bem como por software desenvolvido para executar tarefas específicas.</a:t>
            </a:r>
          </a:p>
          <a:p>
            <a:pPr algn="l"/>
            <a:r>
              <a:rPr lang="pt-BR" b="0" i="0" dirty="0">
                <a:solidFill>
                  <a:srgbClr val="374151"/>
                </a:solidFill>
                <a:effectLst/>
                <a:latin typeface="Söhne"/>
              </a:rPr>
              <a:t>Esses sistemas podem ser encontrados em uma ampla variedade de dispositivos e aplicativos, desde eletrodomésticos, eletrônicos de consumo, sistemas de controle industrial, dispositivos médicos, automóveis, até sistemas de comunicação, entre outros.</a:t>
            </a:r>
          </a:p>
          <a:p>
            <a:pPr algn="l"/>
            <a:r>
              <a:rPr lang="pt-BR" b="0" i="0" dirty="0">
                <a:solidFill>
                  <a:srgbClr val="374151"/>
                </a:solidFill>
                <a:effectLst/>
                <a:latin typeface="Söhne"/>
              </a:rPr>
              <a:t>Diferente de um computador pessoal convencional, um sistema embarcado geralmente possui recursos limitados de processamento, memória e energia, além de estar otimizado para um propósito específico. Essa otimização permite que o sistema seja eficiente, confiável e de baixo custo.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842768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05498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en-US" b="0" i="0" dirty="0">
                <a:solidFill>
                  <a:srgbClr val="0074B5"/>
                </a:solidFill>
                <a:effectLst/>
                <a:latin typeface="Inter"/>
              </a:rPr>
              <a:t>The point is that you want uniform code portability, well,</a:t>
            </a:r>
          </a:p>
          <a:p>
            <a:pPr algn="l">
              <a:buFont typeface="+mj-lt"/>
              <a:buAutoNum type="arabicPeriod"/>
            </a:pPr>
            <a:r>
              <a:rPr lang="en-US" b="1" i="0" dirty="0">
                <a:solidFill>
                  <a:srgbClr val="333333"/>
                </a:solidFill>
                <a:effectLst/>
                <a:latin typeface="Inter"/>
              </a:rPr>
              <a:t>you're going to have to pay a price in terms of these things.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2228817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que você irá agora</a:t>
            </a:r>
          </a:p>
          <a:p>
            <a:r>
              <a:rPr lang="pt-BR" dirty="0"/>
              <a:t>precisa estar pensando.</a:t>
            </a:r>
          </a:p>
          <a:p>
            <a:r>
              <a:rPr lang="pt-BR" dirty="0"/>
              <a:t>Como habilitamos o </a:t>
            </a:r>
            <a:r>
              <a:rPr lang="pt-BR" dirty="0" err="1"/>
              <a:t>TinyML</a:t>
            </a:r>
            <a:r>
              <a:rPr lang="pt-BR" dirty="0"/>
              <a:t> uniformemente nesses sistemas embarcados tão diferentes?</a:t>
            </a:r>
          </a:p>
          <a:p>
            <a:r>
              <a:rPr lang="pt-BR" dirty="0"/>
              <a:t>se houver menor portabilidade de plataforma?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2616014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agora o que eu faço?</a:t>
            </a:r>
          </a:p>
          <a:p>
            <a:r>
              <a:rPr lang="pt-BR" dirty="0"/>
              <a:t>O código que especializei para um sistema agora não é portátil.</a:t>
            </a:r>
          </a:p>
          <a:p>
            <a:r>
              <a:rPr lang="pt-BR" dirty="0"/>
              <a:t>Portanto, isso levanta uma questão fundamental sobre a qual você agora precisa pensar.</a:t>
            </a:r>
          </a:p>
          <a:p>
            <a:r>
              <a:rPr lang="pt-BR" dirty="0"/>
              <a:t>Como habilitamos o </a:t>
            </a:r>
            <a:r>
              <a:rPr lang="pt-BR" dirty="0" err="1"/>
              <a:t>TinyML</a:t>
            </a:r>
            <a:r>
              <a:rPr lang="pt-BR" dirty="0"/>
              <a:t> uniformemente nesses sistemas embarcados tão diferentes se a portabilidade da plataforma é menor?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15730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effectLst/>
                <a:latin typeface="Söhne"/>
              </a:rPr>
              <a:t>Essas conclusões destacam a natureza especializada e específica dos sistemas embarcados, onde o hardware e o software são projetados para atender a requisitos específicos, mas em troca, podem oferecer maior eficiência e otimização para suas aplicações específicas. Em contraste, sistemas de computação de uso geral são mais flexíveis e abrangentes, mas podem não ser tão eficientes em recursos para tarefas altamente especializadas.</a:t>
            </a:r>
          </a:p>
          <a:p>
            <a:br>
              <a:rPr lang="pt-BR"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3489489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tablets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tablets e dispositivos de computação móvel. Possuem uma arquitetura mais avançada e são capazes de executar sistemas operacionais completos, como Android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endParaRPr lang="pt-BR" dirty="0"/>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120805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clock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03684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solidFill>
                  <a:srgbClr val="222222"/>
                </a:solidFill>
                <a:effectLst/>
                <a:latin typeface="Arial" panose="020B0604020202020204" pitchFamily="34" charset="0"/>
              </a:rPr>
              <a:t>Diferença entre microcontroladores ou microprocessadores?</a:t>
            </a:r>
            <a:br>
              <a:rPr lang="pt-BR" dirty="0"/>
            </a:br>
            <a:br>
              <a:rPr lang="pt-BR" dirty="0"/>
            </a:br>
            <a:r>
              <a:rPr lang="pt-BR" b="0" i="0" dirty="0">
                <a:solidFill>
                  <a:srgbClr val="222222"/>
                </a:solidFill>
                <a:effectLst/>
                <a:latin typeface="Arial" panose="020B0604020202020204" pitchFamily="34" charset="0"/>
              </a:rPr>
              <a:t>Microcontroladores e microprocessadores são componentes fundamentais em sistemas embarcados e têm diferenças significativas em termos de funcionalidade e aplicação. Aqui estão as principais diferenças entre os dois:</a:t>
            </a:r>
            <a:br>
              <a:rPr lang="pt-BR" dirty="0"/>
            </a:br>
            <a:br>
              <a:rPr lang="pt-BR" dirty="0"/>
            </a:br>
            <a:r>
              <a:rPr lang="pt-BR" b="0" i="0" dirty="0">
                <a:solidFill>
                  <a:srgbClr val="222222"/>
                </a:solidFill>
                <a:effectLst/>
                <a:latin typeface="Arial" panose="020B0604020202020204" pitchFamily="34" charset="0"/>
              </a:rPr>
              <a:t>Funcionalidade: Um microprocessador é o "cérebro" de um computador ou sistema, responsável por executar instruções e processar dados. Ele consiste em uma unidade de processamento central (CPU), que executa operações aritméticas e lógicas, e outros componentes, como memória e controladores de periféricos. Já um microcontrolador é um dispositivo completo em um único chip, que combina um microprocessador com memória, periféricos de entrada/saída e outros recursos, tornando-o adequado para aplicações embarcadas.</a:t>
            </a:r>
            <a:br>
              <a:rPr lang="pt-BR" dirty="0"/>
            </a:br>
            <a:br>
              <a:rPr lang="pt-BR" dirty="0"/>
            </a:br>
            <a:r>
              <a:rPr lang="pt-BR" b="0" i="0" dirty="0">
                <a:solidFill>
                  <a:srgbClr val="222222"/>
                </a:solidFill>
                <a:effectLst/>
                <a:latin typeface="Arial" panose="020B0604020202020204" pitchFamily="34" charset="0"/>
              </a:rPr>
              <a:t>Capacidade de processamento: Os microprocessadores são projetados para oferecer maior poder de processamento e flexibilidade. Eles são comumente usados em computadores pessoais, servidores, smartphones e outros dispositivos que requerem alto desempenho e capacidade de execução de tarefas complexas. Por outro lado, os microcontroladores são otimizados para aplicações específicas que exigem processamento mais simples e eficiente. Eles são amplamente utilizados em dispositivos eletrônicos embarcados, como eletrodomésticos, sistemas de controle industrial, automóveis, dispositivos médicos e produtos de consumo.</a:t>
            </a:r>
            <a:br>
              <a:rPr lang="pt-BR" dirty="0"/>
            </a:br>
            <a:br>
              <a:rPr lang="pt-BR" dirty="0"/>
            </a:br>
            <a:r>
              <a:rPr lang="pt-BR" b="0" i="0" dirty="0">
                <a:solidFill>
                  <a:srgbClr val="222222"/>
                </a:solidFill>
                <a:effectLst/>
                <a:latin typeface="Arial" panose="020B0604020202020204" pitchFamily="34" charset="0"/>
              </a:rPr>
              <a:t>Periféricos integrados: Os microcontroladores são projetados com periféricos integrados, como portas de entrada/saída (GPIO), conversores analógico-digitais (ADC), interfaces de comunicação (UART, SPI, I2C) e temporizadores, permitindo a interação direta com o ambiente externo. Isso simplifica o projeto e a implementação de sistemas embarcados, pois muitos recursos já estão incorporados no próprio chip. Por outro lado, os microprocessadores geralmente requerem componentes adicionais para fornecer funcionalidades periféricas, como </a:t>
            </a:r>
            <a:r>
              <a:rPr lang="pt-BR" b="0" i="0" dirty="0" err="1">
                <a:solidFill>
                  <a:srgbClr val="222222"/>
                </a:solidFill>
                <a:effectLst/>
                <a:latin typeface="Arial" panose="020B0604020202020204" pitchFamily="34" charset="0"/>
              </a:rPr>
              <a:t>placas-mãe</a:t>
            </a:r>
            <a:r>
              <a:rPr lang="pt-BR" b="0" i="0" dirty="0">
                <a:solidFill>
                  <a:srgbClr val="222222"/>
                </a:solidFill>
                <a:effectLst/>
                <a:latin typeface="Arial" panose="020B0604020202020204" pitchFamily="34" charset="0"/>
              </a:rPr>
              <a:t>, controladores de entrada/saída (I/O) e outros circuitos integrados.</a:t>
            </a:r>
            <a:br>
              <a:rPr lang="pt-BR" dirty="0"/>
            </a:br>
            <a:br>
              <a:rPr lang="pt-BR" dirty="0"/>
            </a:br>
            <a:r>
              <a:rPr lang="pt-BR" b="0" i="0" dirty="0">
                <a:solidFill>
                  <a:srgbClr val="222222"/>
                </a:solidFill>
                <a:effectLst/>
                <a:latin typeface="Arial" panose="020B0604020202020204" pitchFamily="34" charset="0"/>
              </a:rPr>
              <a:t>Custo e eficiência: Os microcontroladores são geralmente mais econômicos em termos de custo em comparação com os microprocessadores, pois incorporam todos os recursos essenciais em um único chip. Eles também são projetados para serem energeticamente eficientes, o que os torna adequados para aplicações de baixo consumo de energia e alimentados por baterias. Já os microprocessadores oferecem maior flexibilidade, mas geralmente são mais caros e requerem mais energia em comparação com os microcontroladores.</a:t>
            </a:r>
            <a:br>
              <a:rPr lang="pt-BR" dirty="0"/>
            </a:br>
            <a:br>
              <a:rPr lang="pt-BR" dirty="0"/>
            </a:br>
            <a:r>
              <a:rPr lang="pt-BR" b="0" i="0" dirty="0">
                <a:solidFill>
                  <a:srgbClr val="222222"/>
                </a:solidFill>
                <a:effectLst/>
                <a:latin typeface="Arial" panose="020B0604020202020204" pitchFamily="34" charset="0"/>
              </a:rPr>
              <a:t>Em resumo, a principal diferença entre microcontroladores e microprocessadores está na funcionalidade e aplicação. Os microprocessadores oferecem maior poder de processamento e flexibilidade, enquanto os microcontroladores são soluções completas, com periféricos integrados, otimizados para aplicações embarcadas específicas.</a:t>
            </a:r>
          </a:p>
          <a:p>
            <a:endParaRPr lang="pt-BR" b="0" i="0" dirty="0">
              <a:solidFill>
                <a:srgbClr val="222222"/>
              </a:solidFill>
              <a:effectLst/>
              <a:latin typeface="Arial" panose="020B0604020202020204" pitchFamily="34" charset="0"/>
            </a:endParaRPr>
          </a:p>
          <a:p>
            <a:r>
              <a:rPr lang="pt-BR" b="1" i="0" dirty="0">
                <a:solidFill>
                  <a:srgbClr val="222222"/>
                </a:solidFill>
                <a:effectLst/>
                <a:latin typeface="Arial" panose="020B0604020202020204" pitchFamily="34" charset="0"/>
              </a:rPr>
              <a:t>Temporizadores</a:t>
            </a:r>
          </a:p>
          <a:p>
            <a:r>
              <a:rPr lang="pt-BR" b="0" i="0" dirty="0">
                <a:solidFill>
                  <a:srgbClr val="374151"/>
                </a:solidFill>
                <a:effectLst/>
                <a:latin typeface="Söhne"/>
              </a:rPr>
              <a:t>Os temporizadores são periféricos integrados em microcontroladores que fornecem funcionalidades relacionadas à contagem de tempo. Eles são utilizados para gerar atrasos, medir intervalos de tempo, sincronizar eventos e executar tarefas agendadas. Os temporizadores permitem que o microcontrolador execute ações com base em intervalos de tempo pré-determinados, como acionar um evento após um determinado número de ciclos de clock ou aguardar um período específico antes de executar uma tarefa.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1091593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 sistema computacional oferece flexibilidade em seu design porque é projetado para ser usado em uma ampla variedade de aplicações e atender às necessidades variadas dos usuários. Os sistemas computacionais são geralmente dispositivos de propósito geral, capazes de executar uma variedade de tarefas e suportar uma ampla gama de software e periféricos.</a:t>
            </a:r>
          </a:p>
          <a:p>
            <a:pPr algn="l"/>
            <a:endParaRPr lang="pt-BR" b="0" i="0" dirty="0">
              <a:solidFill>
                <a:srgbClr val="374151"/>
              </a:solidFill>
              <a:effectLst/>
              <a:latin typeface="Söhne"/>
            </a:endParaRPr>
          </a:p>
          <a:p>
            <a:pPr algn="l"/>
            <a:r>
              <a:rPr lang="pt-BR" b="0" i="0" dirty="0">
                <a:solidFill>
                  <a:srgbClr val="374151"/>
                </a:solidFill>
                <a:effectLst/>
                <a:latin typeface="Söhne"/>
              </a:rPr>
              <a:t>Por outro lado, um sistema embarcado é projetado para atender a um propósito específico ou executar um conjunto limitado de funções pré-determinadas. Ele é otimizado para desempenhar uma tarefa específica com eficiência e confiabilidade. Como resultado, o design de um sistema embarcado é mais restrito e focado em suas funcionalidades essenciais, com menos flexibilidade para se adaptar a diferentes requisitos.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726164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Quando a frequência do clock aumenta, a CPU executa mais ciclos de instruções por segundo, o que resulta em um maior consumo de energia.</a:t>
            </a:r>
          </a:p>
          <a:p>
            <a:pPr algn="l"/>
            <a:endParaRPr lang="pt-BR" b="0" i="0" dirty="0">
              <a:solidFill>
                <a:srgbClr val="374151"/>
              </a:solidFill>
              <a:effectLst/>
              <a:latin typeface="Söhne"/>
            </a:endParaRPr>
          </a:p>
          <a:p>
            <a:pPr algn="l"/>
            <a:r>
              <a:rPr lang="pt-BR" b="0" i="0" dirty="0">
                <a:solidFill>
                  <a:srgbClr val="374151"/>
                </a:solidFill>
                <a:effectLst/>
                <a:latin typeface="Söhne"/>
              </a:rPr>
              <a:t>O aumento do clock requer que a CPU funcione em uma taxa mais rápida, o que consome mais energia para alimentar os circuitos e processos internos. Além disso, um clock mais alto geralmente está associado a uma maior tensão de alimentação, o que também contribui para o aumento do consumo de energia.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4135110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portenta</a:t>
            </a:r>
            <a:r>
              <a:rPr lang="pt-BR" dirty="0"/>
              <a:t> é mais caro (USD 80 a 100) pois é feito de forma mais profissional, seguindo normas industriais de estabilidade, criptografia, etc. Com o 1 MB de RAM do </a:t>
            </a:r>
            <a:r>
              <a:rPr lang="pt-BR" dirty="0" err="1"/>
              <a:t>Portenta</a:t>
            </a:r>
            <a:r>
              <a:rPr lang="pt-BR" dirty="0"/>
              <a:t>, é possível executar aplicações de detecção de objetos.</a:t>
            </a:r>
          </a:p>
          <a:p>
            <a:endParaRPr lang="pt-BR" dirty="0"/>
          </a:p>
          <a:p>
            <a:r>
              <a:rPr lang="pt-BR" dirty="0"/>
              <a:t>O </a:t>
            </a:r>
            <a:r>
              <a:rPr lang="pt-BR" dirty="0" err="1"/>
              <a:t>Wio</a:t>
            </a:r>
            <a:r>
              <a:rPr lang="pt-BR" dirty="0"/>
              <a:t> Terminal tem um display LCD.</a:t>
            </a:r>
          </a:p>
          <a:p>
            <a:endParaRPr lang="pt-BR" dirty="0"/>
          </a:p>
          <a:p>
            <a:r>
              <a:rPr lang="pt-BR" b="0" i="0" dirty="0">
                <a:solidFill>
                  <a:srgbClr val="374151"/>
                </a:solidFill>
                <a:effectLst/>
                <a:latin typeface="Söhne"/>
              </a:rPr>
              <a:t>Um dispositivo </a:t>
            </a:r>
            <a:r>
              <a:rPr lang="pt-BR" b="0" i="0" dirty="0" err="1">
                <a:solidFill>
                  <a:srgbClr val="374151"/>
                </a:solidFill>
                <a:effectLst/>
                <a:latin typeface="Söhne"/>
              </a:rPr>
              <a:t>IoT</a:t>
            </a:r>
            <a:r>
              <a:rPr lang="pt-BR" b="0" i="0" dirty="0">
                <a:solidFill>
                  <a:srgbClr val="374151"/>
                </a:solidFill>
                <a:effectLst/>
                <a:latin typeface="Söhne"/>
              </a:rPr>
              <a:t> (Internet das Coisas) é um dispositivo físico que está conectado à internet e tem a capacidade de coletar, enviar e receber dados, permitindo interações e controle remoto em tempo real, além de integração com outros dispositivos e sistemas.</a:t>
            </a:r>
          </a:p>
          <a:p>
            <a:endParaRPr lang="pt-BR" b="0" i="0" dirty="0">
              <a:solidFill>
                <a:srgbClr val="374151"/>
              </a:solidFill>
              <a:effectLst/>
              <a:latin typeface="Söhne"/>
            </a:endParaRPr>
          </a:p>
          <a:p>
            <a:r>
              <a:rPr lang="pt-BR" b="0" i="0" dirty="0">
                <a:solidFill>
                  <a:srgbClr val="374151"/>
                </a:solidFill>
                <a:effectLst/>
                <a:latin typeface="Söhne"/>
              </a:rPr>
              <a:t>um "</a:t>
            </a:r>
            <a:r>
              <a:rPr lang="pt-BR" b="0" i="0" dirty="0" err="1">
                <a:solidFill>
                  <a:srgbClr val="374151"/>
                </a:solidFill>
                <a:effectLst/>
                <a:latin typeface="Söhne"/>
              </a:rPr>
              <a:t>endpoint</a:t>
            </a:r>
            <a:r>
              <a:rPr lang="pt-BR" b="0" i="0" dirty="0">
                <a:solidFill>
                  <a:srgbClr val="374151"/>
                </a:solidFill>
                <a:effectLst/>
                <a:latin typeface="Söhne"/>
              </a:rPr>
              <a:t>" é um ponto final ou um dispositivo final de uma comunicação de rede. Pode ser um computador, um dispositivo </a:t>
            </a:r>
            <a:r>
              <a:rPr lang="pt-BR" b="0" i="0" dirty="0" err="1">
                <a:solidFill>
                  <a:srgbClr val="374151"/>
                </a:solidFill>
                <a:effectLst/>
                <a:latin typeface="Söhne"/>
              </a:rPr>
              <a:t>IoT</a:t>
            </a:r>
            <a:r>
              <a:rPr lang="pt-BR" b="0" i="0" dirty="0">
                <a:solidFill>
                  <a:srgbClr val="374151"/>
                </a:solidFill>
                <a:effectLst/>
                <a:latin typeface="Söhne"/>
              </a:rPr>
              <a:t>, um servidor ou qualquer outro dispositivo que inicie ou receba dados em uma rede de comunicação.</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91517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Praticamente todo sistema embarcado usa processadores ARM por várias razões, sendo algumas das principais:</a:t>
            </a:r>
          </a:p>
          <a:p>
            <a:pPr algn="l">
              <a:buFont typeface="+mj-lt"/>
              <a:buAutoNum type="arabicPeriod"/>
            </a:pPr>
            <a:r>
              <a:rPr lang="pt-BR" b="0" i="0" dirty="0">
                <a:solidFill>
                  <a:srgbClr val="000000"/>
                </a:solidFill>
                <a:effectLst/>
                <a:latin typeface="Söhne"/>
              </a:rPr>
              <a:t>Eficiência Energética: Os processadores ARM são conhecidos por sua eficiência energética. Eles consomem menos energia em comparação com muitas outras arquiteturas de processadores, o que é crucial para dispositivos alimentados por baterias ou com restrições de energia.</a:t>
            </a:r>
          </a:p>
          <a:p>
            <a:pPr algn="l">
              <a:buFont typeface="+mj-lt"/>
              <a:buAutoNum type="arabicPeriod"/>
            </a:pPr>
            <a:r>
              <a:rPr lang="pt-BR" b="0" i="0" dirty="0">
                <a:solidFill>
                  <a:srgbClr val="000000"/>
                </a:solidFill>
                <a:effectLst/>
                <a:latin typeface="Söhne"/>
              </a:rPr>
              <a:t>Baixo Custo: A arquitetura ARM oferece uma variedade de núcleos e opções de licenciamento que permitem aos fabricantes produzir chips personalizados para atender a necessidades específicas. Essa flexibilidade pode levar a um menor custo de produção para sistemas embarcados.</a:t>
            </a:r>
          </a:p>
          <a:p>
            <a:pPr algn="l">
              <a:buFont typeface="+mj-lt"/>
              <a:buAutoNum type="arabicPeriod"/>
            </a:pPr>
            <a:r>
              <a:rPr lang="pt-BR" b="0" i="0" dirty="0">
                <a:solidFill>
                  <a:srgbClr val="000000"/>
                </a:solidFill>
                <a:effectLst/>
                <a:latin typeface="Söhne"/>
              </a:rPr>
              <a:t>Tamanho Compacto: Os processadores ARM geralmente possuem uma arquitetura de conjunto de instruções reduzido e um tamanho menor de silício, o que torna esses chips ideais para sistemas embarcados com recursos de hardware limitados.</a:t>
            </a:r>
          </a:p>
          <a:p>
            <a:pPr algn="l">
              <a:buFont typeface="+mj-lt"/>
              <a:buAutoNum type="arabicPeriod"/>
            </a:pPr>
            <a:r>
              <a:rPr lang="pt-BR" b="0" i="0" dirty="0">
                <a:solidFill>
                  <a:srgbClr val="000000"/>
                </a:solidFill>
                <a:effectLst/>
                <a:latin typeface="Söhne"/>
              </a:rPr>
              <a:t>Desempenho Equilibrado: Os processadores ARM oferecem um bom equilíbrio entre desempenho e consumo de energia. Isso é importante para sistemas embarcados, onde o objetivo é fornecer funcionalidades adequadas sem consumir muita energia.</a:t>
            </a:r>
          </a:p>
          <a:p>
            <a:pPr algn="l">
              <a:buFont typeface="+mj-lt"/>
              <a:buAutoNum type="arabicPeriod"/>
            </a:pPr>
            <a:r>
              <a:rPr lang="pt-BR" b="0" i="0" dirty="0">
                <a:solidFill>
                  <a:srgbClr val="000000"/>
                </a:solidFill>
                <a:effectLst/>
                <a:latin typeface="Söhne"/>
              </a:rPr>
              <a:t>Ecossistema e Suporte: A arquitetura ARM é amplamente adotada e possui um ecossistema rico de desenvolvimento de software, bibliotecas, ferramentas e sistemas operacionais. Isso facilita o desenvolvimento de software e a integração com outras tecnologias.</a:t>
            </a:r>
          </a:p>
          <a:p>
            <a:pPr algn="l">
              <a:buFont typeface="+mj-lt"/>
              <a:buAutoNum type="arabicPeriod"/>
            </a:pPr>
            <a:r>
              <a:rPr lang="pt-BR" b="0" i="0" dirty="0">
                <a:solidFill>
                  <a:srgbClr val="000000"/>
                </a:solidFill>
                <a:effectLst/>
                <a:latin typeface="Söhne"/>
              </a:rPr>
              <a:t>Versatilidade: Os processadores ARM são usados em uma ampla variedade de dispositivos, desde dispositivos </a:t>
            </a:r>
            <a:r>
              <a:rPr lang="pt-BR" b="0" i="0" dirty="0" err="1">
                <a:solidFill>
                  <a:srgbClr val="000000"/>
                </a:solidFill>
                <a:effectLst/>
                <a:latin typeface="Söhne"/>
              </a:rPr>
              <a:t>IoT</a:t>
            </a:r>
            <a:r>
              <a:rPr lang="pt-BR" b="0" i="0" dirty="0">
                <a:solidFill>
                  <a:srgbClr val="000000"/>
                </a:solidFill>
                <a:effectLst/>
                <a:latin typeface="Söhne"/>
              </a:rPr>
              <a:t> de baixo consumo de energia até smartphones, tablets, sistemas de entretenimento e até mesmo servidores de alto desempenho. Essa versatilidade torna os chips ARM uma escolha atraente para muitos fabricantes.</a:t>
            </a:r>
          </a:p>
          <a:p>
            <a:pPr algn="l">
              <a:buFont typeface="+mj-lt"/>
              <a:buAutoNum type="arabicPeriod"/>
            </a:pPr>
            <a:r>
              <a:rPr lang="pt-BR" b="0" i="0" dirty="0">
                <a:solidFill>
                  <a:srgbClr val="000000"/>
                </a:solidFill>
                <a:effectLst/>
                <a:latin typeface="Söhne"/>
              </a:rPr>
              <a:t>Escalabilidade: A arquitetura ARM oferece opções escaláveis, permitindo que os fabricantes escolham entre uma variedade de núcleos com diferentes níveis de desempenho e recursos, adaptando-os às necessidades específicas de seus sistemas embarcados.</a:t>
            </a:r>
          </a:p>
          <a:p>
            <a:pPr algn="l"/>
            <a:r>
              <a:rPr lang="pt-BR" b="0" i="0" dirty="0">
                <a:solidFill>
                  <a:srgbClr val="000000"/>
                </a:solidFill>
                <a:effectLst/>
                <a:latin typeface="Söhne"/>
              </a:rPr>
              <a:t>Em resumo, os processadores ARM são amplamente utilizados em sistemas embarcados devido à sua eficiência energética, custo competitivo, tamanho compacto, desempenho equilibrado e suporte abrangente, tornando-os uma escolha popular para uma ampla variedade de aplicações.</a:t>
            </a:r>
          </a:p>
          <a:p>
            <a:endParaRPr lang="pt-BR" b="0" i="0" dirty="0">
              <a:solidFill>
                <a:srgbClr val="000000"/>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pt-BR" b="0" i="0" dirty="0">
                <a:solidFill>
                  <a:srgbClr val="000000"/>
                </a:solidFill>
                <a:effectLst/>
                <a:latin typeface="Söhne"/>
              </a:rPr>
            </a:b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50300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Os processadores da família ARM </a:t>
            </a:r>
            <a:r>
              <a:rPr lang="pt-BR" dirty="0" err="1">
                <a:effectLst/>
              </a:rPr>
              <a:t>Cortex</a:t>
            </a:r>
            <a:r>
              <a:rPr lang="pt-BR" dirty="0">
                <a:effectLst/>
              </a:rPr>
              <a:t> utilizados em smartphones e </a:t>
            </a:r>
            <a:r>
              <a:rPr lang="pt-BR" dirty="0" err="1">
                <a:effectLst/>
              </a:rPr>
              <a:t>tablets</a:t>
            </a:r>
            <a:r>
              <a:rPr lang="pt-BR" dirty="0">
                <a:effectLst/>
              </a:rPr>
              <a:t> até sistemas embarcados e dispositivos </a:t>
            </a:r>
            <a:r>
              <a:rPr lang="pt-BR" dirty="0" err="1">
                <a:effectLst/>
              </a:rPr>
              <a:t>IoT</a:t>
            </a:r>
            <a:r>
              <a:rPr lang="pt-BR" dirty="0">
                <a:effectLst/>
              </a:rPr>
              <a:t>.</a:t>
            </a:r>
            <a:br>
              <a:rPr lang="pt-BR" dirty="0">
                <a:effectLst/>
              </a:rPr>
            </a:br>
            <a:br>
              <a:rPr lang="pt-BR" dirty="0">
                <a:effectLst/>
              </a:rPr>
            </a:br>
            <a:r>
              <a:rPr lang="pt-BR" dirty="0" err="1">
                <a:effectLst/>
              </a:rPr>
              <a:t>Cortex-A</a:t>
            </a:r>
            <a:r>
              <a:rPr lang="pt-BR" dirty="0">
                <a:effectLst/>
              </a:rPr>
              <a:t>: série projetada para fornecer alto desempenho e é comumente encontrada em smartphones, </a:t>
            </a:r>
            <a:r>
              <a:rPr lang="pt-BR" dirty="0" err="1">
                <a:effectLst/>
              </a:rPr>
              <a:t>tablets</a:t>
            </a:r>
            <a:r>
              <a:rPr lang="pt-BR" dirty="0">
                <a:effectLst/>
              </a:rPr>
              <a:t> e dispositivos de computação móvel. Possuem uma arquitetura mais avançada e são capazes de executar sistemas operacionais completos, como </a:t>
            </a:r>
            <a:r>
              <a:rPr lang="pt-BR" dirty="0" err="1">
                <a:effectLst/>
              </a:rPr>
              <a:t>Android</a:t>
            </a:r>
            <a:r>
              <a:rPr lang="pt-BR" dirty="0">
                <a:effectLst/>
              </a:rPr>
              <a:t> e Linux. Eles também suportam tecnologias como múltiplos núcleos e virtualização.</a:t>
            </a:r>
            <a:br>
              <a:rPr lang="pt-BR" dirty="0">
                <a:effectLst/>
              </a:rPr>
            </a:br>
            <a:br>
              <a:rPr lang="pt-BR" dirty="0">
                <a:effectLst/>
              </a:rPr>
            </a:br>
            <a:r>
              <a:rPr lang="pt-BR" dirty="0" err="1">
                <a:effectLst/>
              </a:rPr>
              <a:t>Cortex</a:t>
            </a:r>
            <a:r>
              <a:rPr lang="pt-BR" dirty="0">
                <a:effectLst/>
              </a:rPr>
              <a:t>-R: série voltada para aplicações em tempo real, onde a previsibilidade e a confiabilidade são essenciais. São comumente usados em sistemas embarcados, como controladores de disco rígido, controladores de motor, sistemas de controle automotivo e outros sistemas críticos. São projetados para garantir uma execução confiável de tarefas em tempo real e possuem recursos de redundância e recuperação de falhas.</a:t>
            </a:r>
            <a:br>
              <a:rPr lang="pt-BR" dirty="0">
                <a:effectLst/>
              </a:rPr>
            </a:br>
            <a:br>
              <a:rPr lang="pt-BR" dirty="0">
                <a:effectLst/>
              </a:rPr>
            </a:br>
            <a:r>
              <a:rPr lang="pt-BR" dirty="0" err="1">
                <a:effectLst/>
              </a:rPr>
              <a:t>Cortex</a:t>
            </a:r>
            <a:r>
              <a:rPr lang="pt-BR" dirty="0">
                <a:effectLst/>
              </a:rPr>
              <a:t>-M: série destinada a sistemas de baixa potência e baixo custo, onde a eficiência energética e a área reduzida são importantes. São amplamente utilizados em dispositivos </a:t>
            </a:r>
            <a:r>
              <a:rPr lang="pt-BR" dirty="0" err="1">
                <a:effectLst/>
              </a:rPr>
              <a:t>IoT</a:t>
            </a:r>
            <a:r>
              <a:rPr lang="pt-BR" dirty="0">
                <a:effectLst/>
              </a:rPr>
              <a:t>, sensores, dispositivos médicos, microcontroladores e outras aplicações de baixa potência. São projetados para serem altamente eficientes, com recursos de economia de energia e um conjunto básico de instruções para suportar tarefas comuns em sistemas embarcados.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effectLst/>
              </a:rPr>
              <a:t>MMU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algn="l"/>
            <a:r>
              <a:rPr lang="pt-BR" b="0" i="0" dirty="0">
                <a:solidFill>
                  <a:srgbClr val="374151"/>
                </a:solidFill>
                <a:effectLst/>
                <a:latin typeface="Söhne"/>
              </a:rPr>
              <a:t>A MMU (</a:t>
            </a:r>
            <a:r>
              <a:rPr lang="pt-BR" b="0" i="0" dirty="0" err="1">
                <a:solidFill>
                  <a:srgbClr val="374151"/>
                </a:solidFill>
                <a:effectLst/>
                <a:latin typeface="Söhne"/>
              </a:rPr>
              <a:t>Memory</a:t>
            </a:r>
            <a:r>
              <a:rPr lang="pt-BR" b="0" i="0" dirty="0">
                <a:solidFill>
                  <a:srgbClr val="374151"/>
                </a:solidFill>
                <a:effectLst/>
                <a:latin typeface="Söhne"/>
              </a:rPr>
              <a:t> Management Unit) é uma unidade presente em muitos processadores, incluindo os processadores ARM </a:t>
            </a:r>
            <a:r>
              <a:rPr lang="pt-BR" b="0" i="0" dirty="0" err="1">
                <a:solidFill>
                  <a:srgbClr val="374151"/>
                </a:solidFill>
                <a:effectLst/>
                <a:latin typeface="Söhne"/>
              </a:rPr>
              <a:t>Cortex</a:t>
            </a:r>
            <a:r>
              <a:rPr lang="pt-BR" b="0" i="0" dirty="0">
                <a:solidFill>
                  <a:srgbClr val="374151"/>
                </a:solidFill>
                <a:effectLst/>
                <a:latin typeface="Söhne"/>
              </a:rPr>
              <a:t>, e é responsável por gerenciar o mapeamento virtual para físico da memória em sistemas que utilizam memória virtual. A MMU tem várias funções importantes:</a:t>
            </a:r>
          </a:p>
          <a:p>
            <a:pPr algn="l">
              <a:buFont typeface="+mj-lt"/>
              <a:buAutoNum type="arabicPeriod"/>
            </a:pPr>
            <a:r>
              <a:rPr lang="pt-BR" b="0" i="0" dirty="0">
                <a:solidFill>
                  <a:srgbClr val="374151"/>
                </a:solidFill>
                <a:effectLst/>
                <a:latin typeface="Söhne"/>
              </a:rPr>
              <a:t>Mapeamento de Endereços: A MMU traduz endereços virtuais usados por programas em endereços físicos correspondentes na memória física do sistema. Isso permite que os programas sejam executados em um espaço de endereço virtual isolado e independente da memória física real disponível no sistema.</a:t>
            </a:r>
          </a:p>
          <a:p>
            <a:pPr algn="l">
              <a:buFont typeface="+mj-lt"/>
              <a:buAutoNum type="arabicPeriod"/>
            </a:pPr>
            <a:r>
              <a:rPr lang="pt-BR" b="0" i="0" dirty="0">
                <a:solidFill>
                  <a:srgbClr val="374151"/>
                </a:solidFill>
                <a:effectLst/>
                <a:latin typeface="Söhne"/>
              </a:rPr>
              <a:t>Proteção e Isolamento de Memória: A MMU permite a implementação de mecanismos de proteção e isolamento de memória. Com o uso de tabelas de páginas e permissões de acesso, a MMU controla quais partes da memória podem ser acessadas por cada programa, protegendo contra acessos não autorizados e isolando o espaço de endereço de um programa de outros.</a:t>
            </a:r>
          </a:p>
          <a:p>
            <a:pPr algn="l">
              <a:buFont typeface="+mj-lt"/>
              <a:buAutoNum type="arabicPeriod"/>
            </a:pPr>
            <a:r>
              <a:rPr lang="pt-BR" b="0" i="0" dirty="0">
                <a:solidFill>
                  <a:srgbClr val="374151"/>
                </a:solidFill>
                <a:effectLst/>
                <a:latin typeface="Söhne"/>
              </a:rPr>
              <a:t>Paginação: A MMU utiliza a técnica de paginação para dividir a memória virtual em páginas de tamanho fixo. Essas páginas podem ser mapeadas de forma flexível para páginas físicas correspondentes na memória física. A paginação permite um gerenciamento mais eficiente da memória, pois apenas as páginas necessárias para a execução de um programa específico são carregadas na memória física.</a:t>
            </a:r>
          </a:p>
          <a:p>
            <a:pPr algn="l">
              <a:buFont typeface="+mj-lt"/>
              <a:buAutoNum type="arabicPeriod"/>
            </a:pPr>
            <a:r>
              <a:rPr lang="pt-BR" b="0" i="0" dirty="0">
                <a:solidFill>
                  <a:srgbClr val="374151"/>
                </a:solidFill>
                <a:effectLst/>
                <a:latin typeface="Söhne"/>
              </a:rPr>
              <a:t>Suporte a Memória Virtual: A MMU permite a utilização de memória virtual, que é um recurso valioso em sistemas operacionais modernos. A memória virtual permite que programas usem mais memória do que está fisicamente disponível, pois partes da memória podem ser movidas entre a memória principal e o armazenamento secundário, como o disco rígido. Isso possibilita o compartilhamento de páginas de memória entre programas, economia de espaço e maior flexibilidade no gerenciamento da memória.</a:t>
            </a:r>
          </a:p>
          <a:p>
            <a:pPr algn="l">
              <a:buFont typeface="+mj-lt"/>
              <a:buAutoNum type="arabicPeriod"/>
            </a:pPr>
            <a:r>
              <a:rPr lang="pt-BR" b="0" i="0" dirty="0">
                <a:solidFill>
                  <a:srgbClr val="374151"/>
                </a:solidFill>
                <a:effectLst/>
                <a:latin typeface="Söhne"/>
              </a:rPr>
              <a:t>Swap de Páginas: A MMU facilita o recurso de swap de páginas, que permite que páginas de memória inativas sejam movidas do armazenamento principal para o armazenamento secundário e vice-versa. Isso é útil para liberar memória física para outros programas ou para permitir que programas que não estão em uso sejam movidos para o armazenamento secundário, liberando espaço na memória principal.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Referencia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effectLst/>
              </a:rPr>
              <a:t>[1] https://www.anandtech.com/show/8400/arms-cortex-m-even-smaller-and-lower-power-cpu-cores</a:t>
            </a:r>
          </a:p>
        </p:txBody>
      </p:sp>
      <p:sp>
        <p:nvSpPr>
          <p:cNvPr id="4" name="Espaço Reservado para Número de Slide 3"/>
          <p:cNvSpPr>
            <a:spLocks noGrp="1"/>
          </p:cNvSpPr>
          <p:nvPr>
            <p:ph type="sldNum" sz="quarter" idx="10"/>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378137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02/08/2023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02/08/2023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02/08/2023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02/08/2023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02/08/2023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02/08/2023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02/08/2023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02/08/2023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02/08/2023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02/08/2023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02/08/2023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02/08/2023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1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pixabay.com/en/wrong-incorrect-delete-abort-295503/" TargetMode="External"/><Relationship Id="rId5" Type="http://schemas.openxmlformats.org/officeDocument/2006/relationships/image" Target="../media/image42.png"/><Relationship Id="rId4" Type="http://schemas.openxmlformats.org/officeDocument/2006/relationships/hyperlink" Target="https://openclipart.org/detail/26557/raemi_check_mar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openclipart.org/detail/26557/raemi_check_mark"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41.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openclipart.org/detail/26557/raemi_check_mark" TargetMode="External"/><Relationship Id="rId5" Type="http://schemas.openxmlformats.org/officeDocument/2006/relationships/image" Target="../media/image41.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7.jpeg"/><Relationship Id="rId7"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a:t>
            </a:r>
            <a:r>
              <a:rPr lang="pt-BR" b="1" i="1" dirty="0" err="1"/>
              <a:t>TinyML</a:t>
            </a:r>
            <a:r>
              <a:rPr lang="pt-BR" b="1" i="1" dirty="0"/>
              <a:t>:</a:t>
            </a:r>
            <a:br>
              <a:rPr lang="pt-BR" b="1" i="1" dirty="0"/>
            </a:br>
            <a:r>
              <a:rPr lang="pt-BR" sz="4900" b="1" i="1" dirty="0"/>
              <a:t>Sistemas Embarcados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Microprocessador: apenas uma peça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4"/>
            <a:ext cx="5478516" cy="5032375"/>
          </a:xfrm>
        </p:spPr>
        <p:txBody>
          <a:bodyPr>
            <a:normAutofit/>
          </a:bodyPr>
          <a:lstStyle/>
          <a:p>
            <a:r>
              <a:rPr lang="pt-BR" dirty="0"/>
              <a:t>Em um computador de uso geral, </a:t>
            </a:r>
            <a:r>
              <a:rPr lang="pt-BR" b="1" i="1" dirty="0"/>
              <a:t>estes outros componentes são chips separados </a:t>
            </a:r>
            <a:r>
              <a:rPr lang="pt-BR" dirty="0"/>
              <a:t>soldados ou conectados à placa mãe e </a:t>
            </a:r>
            <a:r>
              <a:rPr lang="pt-BR" b="1" i="1" dirty="0"/>
              <a:t>interligados através do barramento </a:t>
            </a:r>
            <a:r>
              <a:rPr lang="pt-BR" dirty="0"/>
              <a:t>de comunicação disponibilizado pela </a:t>
            </a:r>
            <a:r>
              <a:rPr lang="pt-BR" b="1" i="1" dirty="0"/>
              <a:t>placa mãe</a:t>
            </a:r>
            <a:r>
              <a:rPr lang="pt-BR" dirty="0"/>
              <a:t>.</a:t>
            </a:r>
          </a:p>
        </p:txBody>
      </p:sp>
      <p:pic>
        <p:nvPicPr>
          <p:cNvPr id="1028" name="Picture 4" descr="How to Choose a Motherboard for Gaming (2023 Guide)">
            <a:extLst>
              <a:ext uri="{FF2B5EF4-FFF2-40B4-BE49-F238E27FC236}">
                <a16:creationId xmlns:a16="http://schemas.microsoft.com/office/drawing/2014/main" id="{5525797E-81F3-47BB-2415-766F3109F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84" y="2030587"/>
            <a:ext cx="5478516" cy="463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240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1582E-261F-9396-409B-BC9C8175B123}"/>
              </a:ext>
            </a:extLst>
          </p:cNvPr>
          <p:cNvSpPr>
            <a:spLocks noGrp="1"/>
          </p:cNvSpPr>
          <p:nvPr>
            <p:ph type="title"/>
          </p:nvPr>
        </p:nvSpPr>
        <p:spPr/>
        <p:txBody>
          <a:bodyPr/>
          <a:lstStyle/>
          <a:p>
            <a:r>
              <a:rPr lang="pt-BR" dirty="0"/>
              <a:t>Microcontrolador, tudo junto e misturado</a:t>
            </a:r>
          </a:p>
        </p:txBody>
      </p:sp>
      <p:sp>
        <p:nvSpPr>
          <p:cNvPr id="3" name="Espaço Reservado para Conteúdo 2">
            <a:extLst>
              <a:ext uri="{FF2B5EF4-FFF2-40B4-BE49-F238E27FC236}">
                <a16:creationId xmlns:a16="http://schemas.microsoft.com/office/drawing/2014/main" id="{F1B422FC-C77B-004E-75A9-ACB85706F1C6}"/>
              </a:ext>
            </a:extLst>
          </p:cNvPr>
          <p:cNvSpPr>
            <a:spLocks noGrp="1"/>
          </p:cNvSpPr>
          <p:nvPr>
            <p:ph idx="1"/>
          </p:nvPr>
        </p:nvSpPr>
        <p:spPr>
          <a:xfrm>
            <a:off x="5609064" y="2326307"/>
            <a:ext cx="6398709" cy="4166568"/>
          </a:xfrm>
        </p:spPr>
        <p:txBody>
          <a:bodyPr>
            <a:normAutofit/>
          </a:bodyPr>
          <a:lstStyle/>
          <a:p>
            <a:r>
              <a:rPr lang="pt-BR" b="0" i="0" dirty="0">
                <a:effectLst/>
              </a:rPr>
              <a:t>O microcontrolador é um </a:t>
            </a:r>
            <a:r>
              <a:rPr lang="pt-BR" b="1" i="1" dirty="0">
                <a:effectLst/>
              </a:rPr>
              <a:t>dispositivo completo em um único chip</a:t>
            </a:r>
            <a:r>
              <a:rPr lang="pt-BR" dirty="0"/>
              <a:t>.</a:t>
            </a:r>
            <a:endParaRPr lang="pt-BR" b="0" i="0" dirty="0">
              <a:effectLst/>
            </a:endParaRPr>
          </a:p>
          <a:p>
            <a:r>
              <a:rPr lang="pt-BR" dirty="0"/>
              <a:t>Ele</a:t>
            </a:r>
            <a:r>
              <a:rPr lang="pt-BR" b="0" i="0" dirty="0">
                <a:effectLst/>
              </a:rPr>
              <a:t> combina uma CPU com memórias, periféricos de entrada/saída, temporizadores e outros recursos, tornando-o </a:t>
            </a:r>
            <a:r>
              <a:rPr lang="pt-BR" b="1" i="1" dirty="0">
                <a:effectLst/>
              </a:rPr>
              <a:t>adequado para aplicações embarcadas</a:t>
            </a:r>
            <a:r>
              <a:rPr lang="pt-BR" b="0" i="0" dirty="0">
                <a:effectLst/>
              </a:rPr>
              <a:t>.</a:t>
            </a:r>
          </a:p>
          <a:p>
            <a:r>
              <a:rPr lang="pt-BR" dirty="0"/>
              <a:t>O barramento é interno ao chip.</a:t>
            </a:r>
          </a:p>
        </p:txBody>
      </p:sp>
      <p:grpSp>
        <p:nvGrpSpPr>
          <p:cNvPr id="11" name="Agrupar 10">
            <a:extLst>
              <a:ext uri="{FF2B5EF4-FFF2-40B4-BE49-F238E27FC236}">
                <a16:creationId xmlns:a16="http://schemas.microsoft.com/office/drawing/2014/main" id="{F7ADFC76-8A64-7FBD-5EBE-11219A39AF3E}"/>
              </a:ext>
            </a:extLst>
          </p:cNvPr>
          <p:cNvGrpSpPr/>
          <p:nvPr/>
        </p:nvGrpSpPr>
        <p:grpSpPr>
          <a:xfrm>
            <a:off x="838200" y="1795945"/>
            <a:ext cx="4244779" cy="1510394"/>
            <a:chOff x="417044" y="2259464"/>
            <a:chExt cx="4244779" cy="1510394"/>
          </a:xfrm>
        </p:grpSpPr>
        <p:sp>
          <p:nvSpPr>
            <p:cNvPr id="4" name="Retângulo 3">
              <a:extLst>
                <a:ext uri="{FF2B5EF4-FFF2-40B4-BE49-F238E27FC236}">
                  <a16:creationId xmlns:a16="http://schemas.microsoft.com/office/drawing/2014/main" id="{6A8F98E3-0C93-49D0-38B3-DE9A3F162D66}"/>
                </a:ext>
              </a:extLst>
            </p:cNvPr>
            <p:cNvSpPr/>
            <p:nvPr/>
          </p:nvSpPr>
          <p:spPr>
            <a:xfrm>
              <a:off x="417724" y="2259465"/>
              <a:ext cx="1415153" cy="755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5" name="Retângulo 4">
              <a:extLst>
                <a:ext uri="{FF2B5EF4-FFF2-40B4-BE49-F238E27FC236}">
                  <a16:creationId xmlns:a16="http://schemas.microsoft.com/office/drawing/2014/main" id="{D5452024-086D-7C52-B04A-E1C57DB6B2E2}"/>
                </a:ext>
              </a:extLst>
            </p:cNvPr>
            <p:cNvSpPr/>
            <p:nvPr/>
          </p:nvSpPr>
          <p:spPr>
            <a:xfrm>
              <a:off x="3246670"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6" name="Retângulo 5">
              <a:extLst>
                <a:ext uri="{FF2B5EF4-FFF2-40B4-BE49-F238E27FC236}">
                  <a16:creationId xmlns:a16="http://schemas.microsoft.com/office/drawing/2014/main" id="{D4C46550-04FE-2833-408B-63852065BD8A}"/>
                </a:ext>
              </a:extLst>
            </p:cNvPr>
            <p:cNvSpPr/>
            <p:nvPr/>
          </p:nvSpPr>
          <p:spPr>
            <a:xfrm>
              <a:off x="1832197" y="2259464"/>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7" name="Retângulo 6">
              <a:extLst>
                <a:ext uri="{FF2B5EF4-FFF2-40B4-BE49-F238E27FC236}">
                  <a16:creationId xmlns:a16="http://schemas.microsoft.com/office/drawing/2014/main" id="{AB715C5F-10E6-0F20-0D36-4A08D069A29E}"/>
                </a:ext>
              </a:extLst>
            </p:cNvPr>
            <p:cNvSpPr/>
            <p:nvPr/>
          </p:nvSpPr>
          <p:spPr>
            <a:xfrm>
              <a:off x="417045"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8" name="Retângulo 7">
              <a:extLst>
                <a:ext uri="{FF2B5EF4-FFF2-40B4-BE49-F238E27FC236}">
                  <a16:creationId xmlns:a16="http://schemas.microsoft.com/office/drawing/2014/main" id="{44ED9C6F-EA00-2FD2-189D-A783956850AA}"/>
                </a:ext>
              </a:extLst>
            </p:cNvPr>
            <p:cNvSpPr/>
            <p:nvPr/>
          </p:nvSpPr>
          <p:spPr>
            <a:xfrm>
              <a:off x="1832196" y="3014663"/>
              <a:ext cx="1415153"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9" name="Retângulo 8">
              <a:extLst>
                <a:ext uri="{FF2B5EF4-FFF2-40B4-BE49-F238E27FC236}">
                  <a16:creationId xmlns:a16="http://schemas.microsoft.com/office/drawing/2014/main" id="{1B432901-F664-19AF-DCEE-6D8A903D5F08}"/>
                </a:ext>
              </a:extLst>
            </p:cNvPr>
            <p:cNvSpPr/>
            <p:nvPr/>
          </p:nvSpPr>
          <p:spPr>
            <a:xfrm>
              <a:off x="3246670" y="3014663"/>
              <a:ext cx="1415152" cy="755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p:txBody>
        </p:sp>
        <p:sp>
          <p:nvSpPr>
            <p:cNvPr id="10" name="Retângulo 9">
              <a:extLst>
                <a:ext uri="{FF2B5EF4-FFF2-40B4-BE49-F238E27FC236}">
                  <a16:creationId xmlns:a16="http://schemas.microsoft.com/office/drawing/2014/main" id="{D759A1EB-BCF3-1320-1FF9-5D290B7F7B5E}"/>
                </a:ext>
              </a:extLst>
            </p:cNvPr>
            <p:cNvSpPr/>
            <p:nvPr/>
          </p:nvSpPr>
          <p:spPr>
            <a:xfrm>
              <a:off x="417044" y="2259464"/>
              <a:ext cx="4244777" cy="15103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1"/>
                  </a:solidFill>
                </a:ln>
                <a:noFill/>
              </a:endParaRPr>
            </a:p>
          </p:txBody>
        </p:sp>
      </p:grpSp>
      <p:pic>
        <p:nvPicPr>
          <p:cNvPr id="35" name="Imagem 34">
            <a:extLst>
              <a:ext uri="{FF2B5EF4-FFF2-40B4-BE49-F238E27FC236}">
                <a16:creationId xmlns:a16="http://schemas.microsoft.com/office/drawing/2014/main" id="{0F4AFA33-706B-64BE-D3C8-ED369FFBD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649" y="3518209"/>
            <a:ext cx="4244777" cy="3292331"/>
          </a:xfrm>
          <a:prstGeom prst="rect">
            <a:avLst/>
          </a:prstGeom>
        </p:spPr>
      </p:pic>
      <p:sp>
        <p:nvSpPr>
          <p:cNvPr id="13" name="CaixaDeTexto 12">
            <a:extLst>
              <a:ext uri="{FF2B5EF4-FFF2-40B4-BE49-F238E27FC236}">
                <a16:creationId xmlns:a16="http://schemas.microsoft.com/office/drawing/2014/main" id="{D548A02C-3E47-72D8-1633-374FDB8E0CA0}"/>
              </a:ext>
            </a:extLst>
          </p:cNvPr>
          <p:cNvSpPr txBox="1"/>
          <p:nvPr/>
        </p:nvSpPr>
        <p:spPr>
          <a:xfrm>
            <a:off x="838200" y="1426609"/>
            <a:ext cx="4244777" cy="369332"/>
          </a:xfrm>
          <a:prstGeom prst="rect">
            <a:avLst/>
          </a:prstGeom>
          <a:noFill/>
        </p:spPr>
        <p:txBody>
          <a:bodyPr wrap="square">
            <a:spAutoFit/>
          </a:bodyPr>
          <a:lstStyle/>
          <a:p>
            <a:r>
              <a:rPr lang="pt-BR" b="1" dirty="0"/>
              <a:t>M</a:t>
            </a:r>
            <a:r>
              <a:rPr lang="pt-BR" b="1" i="0" dirty="0">
                <a:effectLst/>
              </a:rPr>
              <a:t>icrocontrolador</a:t>
            </a:r>
            <a:endParaRPr lang="pt-BR" b="1" dirty="0"/>
          </a:p>
        </p:txBody>
      </p:sp>
    </p:spTree>
    <p:extLst>
      <p:ext uri="{BB962C8B-B14F-4D97-AF65-F5344CB8AC3E}">
        <p14:creationId xmlns:p14="http://schemas.microsoft.com/office/powerpoint/2010/main" val="261315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F1F8584B-E993-50A8-0D76-536AE907A936}"/>
              </a:ext>
            </a:extLst>
          </p:cNvPr>
          <p:cNvSpPr/>
          <p:nvPr/>
        </p:nvSpPr>
        <p:spPr>
          <a:xfrm>
            <a:off x="1"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DDD9460-09E3-23AA-5C2A-E79B995172F4}"/>
              </a:ext>
            </a:extLst>
          </p:cNvPr>
          <p:cNvSpPr>
            <a:spLocks noGrp="1"/>
          </p:cNvSpPr>
          <p:nvPr>
            <p:ph type="title"/>
          </p:nvPr>
        </p:nvSpPr>
        <p:spPr>
          <a:xfrm>
            <a:off x="0" y="349674"/>
            <a:ext cx="6095999" cy="1325563"/>
          </a:xfrm>
        </p:spPr>
        <p:txBody>
          <a:bodyPr>
            <a:normAutofit/>
          </a:bodyPr>
          <a:lstStyle/>
          <a:p>
            <a:pPr marL="0" indent="0" algn="ctr"/>
            <a:r>
              <a:rPr lang="pt-BR" sz="4400" dirty="0"/>
              <a:t>Microprocessador</a:t>
            </a:r>
            <a:endParaRPr lang="pt-BR" dirty="0"/>
          </a:p>
        </p:txBody>
      </p:sp>
      <p:sp>
        <p:nvSpPr>
          <p:cNvPr id="3" name="Espaço Reservado para Conteúdo 2">
            <a:extLst>
              <a:ext uri="{FF2B5EF4-FFF2-40B4-BE49-F238E27FC236}">
                <a16:creationId xmlns:a16="http://schemas.microsoft.com/office/drawing/2014/main" id="{ED143668-44B4-F990-AAAA-0469E8810191}"/>
              </a:ext>
            </a:extLst>
          </p:cNvPr>
          <p:cNvSpPr>
            <a:spLocks noGrp="1"/>
          </p:cNvSpPr>
          <p:nvPr>
            <p:ph idx="1"/>
          </p:nvPr>
        </p:nvSpPr>
        <p:spPr>
          <a:xfrm>
            <a:off x="420414" y="1690688"/>
            <a:ext cx="5439555" cy="5167314"/>
          </a:xfrm>
        </p:spPr>
        <p:txBody>
          <a:bodyPr>
            <a:normAutofit fontScale="92500" lnSpcReduction="20000"/>
          </a:bodyPr>
          <a:lstStyle/>
          <a:p>
            <a:r>
              <a:rPr lang="pt-BR" b="1" i="1" dirty="0"/>
              <a:t>Cérebro</a:t>
            </a:r>
            <a:r>
              <a:rPr lang="pt-BR" dirty="0"/>
              <a:t> de um </a:t>
            </a:r>
            <a:r>
              <a:rPr lang="pt-BR" b="1" i="1" dirty="0"/>
              <a:t>sistema</a:t>
            </a:r>
            <a:r>
              <a:rPr lang="pt-BR" dirty="0"/>
              <a:t> </a:t>
            </a:r>
            <a:r>
              <a:rPr lang="pt-BR" b="1" i="1" dirty="0"/>
              <a:t>de uso geral</a:t>
            </a:r>
            <a:r>
              <a:rPr lang="pt-BR" dirty="0"/>
              <a:t>.</a:t>
            </a:r>
          </a:p>
          <a:p>
            <a:r>
              <a:rPr lang="pt-BR" dirty="0"/>
              <a:t>É </a:t>
            </a:r>
            <a:r>
              <a:rPr lang="pt-BR" b="1" i="1" dirty="0"/>
              <a:t>apenas a CPU</a:t>
            </a:r>
            <a:r>
              <a:rPr lang="pt-BR" dirty="0"/>
              <a:t>, memória, armazenamento, etc. são externos a ele.</a:t>
            </a:r>
          </a:p>
          <a:p>
            <a:r>
              <a:rPr lang="pt-BR" dirty="0"/>
              <a:t>Usado principalmente </a:t>
            </a:r>
            <a:r>
              <a:rPr lang="pt-BR" b="1" i="1" dirty="0"/>
              <a:t>sistemas de uso geral</a:t>
            </a:r>
            <a:r>
              <a:rPr lang="pt-BR" dirty="0"/>
              <a:t> como desktops, laptops e servidores.</a:t>
            </a:r>
          </a:p>
          <a:p>
            <a:r>
              <a:rPr lang="pt-BR" dirty="0"/>
              <a:t>Oferece </a:t>
            </a:r>
            <a:r>
              <a:rPr lang="pt-BR" b="1" i="1" dirty="0"/>
              <a:t>flexibilidade</a:t>
            </a:r>
            <a:r>
              <a:rPr lang="pt-BR" dirty="0"/>
              <a:t> </a:t>
            </a:r>
            <a:r>
              <a:rPr lang="pt-BR" b="0" i="0" dirty="0">
                <a:effectLst/>
              </a:rPr>
              <a:t>porque é projetado para ser </a:t>
            </a:r>
            <a:r>
              <a:rPr lang="pt-BR" b="1" i="1" dirty="0">
                <a:effectLst/>
              </a:rPr>
              <a:t>usado em uma ampla variedade de aplicações</a:t>
            </a:r>
            <a:r>
              <a:rPr lang="pt-BR" dirty="0"/>
              <a:t>.</a:t>
            </a:r>
          </a:p>
          <a:p>
            <a:r>
              <a:rPr lang="pt-BR" dirty="0"/>
              <a:t>O </a:t>
            </a:r>
            <a:r>
              <a:rPr lang="pt-BR" b="1" i="1" dirty="0"/>
              <a:t>sistema é grande </a:t>
            </a:r>
            <a:r>
              <a:rPr lang="pt-BR" dirty="0"/>
              <a:t>e, em geral, </a:t>
            </a:r>
            <a:r>
              <a:rPr lang="pt-BR" b="1" i="1" dirty="0"/>
              <a:t>não apresenta restrições </a:t>
            </a:r>
            <a:r>
              <a:rPr lang="pt-BR" dirty="0"/>
              <a:t>de processamento, memória, armazenamento e consumo de energia.</a:t>
            </a:r>
          </a:p>
        </p:txBody>
      </p:sp>
      <p:sp>
        <p:nvSpPr>
          <p:cNvPr id="4" name="Espaço Reservado para Conteúdo 2">
            <a:extLst>
              <a:ext uri="{FF2B5EF4-FFF2-40B4-BE49-F238E27FC236}">
                <a16:creationId xmlns:a16="http://schemas.microsoft.com/office/drawing/2014/main" id="{6CCBE6EA-0AB3-DC5F-E3AE-90789E4E9145}"/>
              </a:ext>
            </a:extLst>
          </p:cNvPr>
          <p:cNvSpPr txBox="1">
            <a:spLocks/>
          </p:cNvSpPr>
          <p:nvPr/>
        </p:nvSpPr>
        <p:spPr>
          <a:xfrm>
            <a:off x="6332032" y="1675237"/>
            <a:ext cx="5723334" cy="51827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Cérebro</a:t>
            </a:r>
            <a:r>
              <a:rPr lang="pt-BR" dirty="0"/>
              <a:t> de um </a:t>
            </a:r>
            <a:r>
              <a:rPr lang="pt-BR" b="1" i="1" dirty="0"/>
              <a:t>sistema embarcado</a:t>
            </a:r>
            <a:r>
              <a:rPr lang="pt-BR" dirty="0"/>
              <a:t>.</a:t>
            </a:r>
          </a:p>
          <a:p>
            <a:r>
              <a:rPr lang="pt-BR" b="1" i="1" dirty="0"/>
              <a:t>Memória, armazenamento e outros periféricos </a:t>
            </a:r>
            <a:r>
              <a:rPr lang="pt-BR" dirty="0"/>
              <a:t>(e.g., controladores de I/O, ADC, DAC, timers, etc.) </a:t>
            </a:r>
            <a:r>
              <a:rPr lang="pt-BR" b="1" i="1" dirty="0"/>
              <a:t>são internos ao chip</a:t>
            </a:r>
            <a:r>
              <a:rPr lang="pt-BR" dirty="0"/>
              <a:t>.</a:t>
            </a:r>
          </a:p>
          <a:p>
            <a:r>
              <a:rPr lang="pt-BR" dirty="0"/>
              <a:t>Usado principalmente em </a:t>
            </a:r>
            <a:r>
              <a:rPr lang="pt-BR" b="1" i="1" dirty="0"/>
              <a:t>sistemas especializados</a:t>
            </a:r>
            <a:r>
              <a:rPr lang="pt-BR" dirty="0"/>
              <a:t>, com </a:t>
            </a:r>
            <a:r>
              <a:rPr lang="pt-BR" b="0" i="0" dirty="0">
                <a:effectLst/>
              </a:rPr>
              <a:t>função específica, como MP3 players, telefones, etc.</a:t>
            </a:r>
          </a:p>
          <a:p>
            <a:r>
              <a:rPr lang="pt-BR" b="1" i="1" dirty="0">
                <a:effectLst/>
              </a:rPr>
              <a:t>Não o</a:t>
            </a:r>
            <a:r>
              <a:rPr lang="pt-BR" b="1" i="1" dirty="0"/>
              <a:t>ferece flexibilidade </a:t>
            </a:r>
            <a:r>
              <a:rPr lang="pt-BR" dirty="0"/>
              <a:t>porque </a:t>
            </a:r>
            <a:r>
              <a:rPr lang="pt-BR" b="0" i="0" dirty="0">
                <a:effectLst/>
              </a:rPr>
              <a:t>é projetado para atender a um </a:t>
            </a:r>
            <a:r>
              <a:rPr lang="pt-BR" b="1" i="1" dirty="0">
                <a:effectLst/>
              </a:rPr>
              <a:t>propósito específico</a:t>
            </a:r>
            <a:r>
              <a:rPr lang="pt-BR" b="0" i="0" dirty="0">
                <a:effectLst/>
              </a:rPr>
              <a:t>.</a:t>
            </a:r>
            <a:endParaRPr lang="pt-BR" dirty="0"/>
          </a:p>
          <a:p>
            <a:r>
              <a:rPr lang="pt-BR" b="1" i="1" dirty="0"/>
              <a:t>Sistema é pequeno </a:t>
            </a:r>
            <a:r>
              <a:rPr lang="pt-BR" dirty="0"/>
              <a:t>e </a:t>
            </a:r>
            <a:r>
              <a:rPr lang="pt-BR" b="1" i="1" dirty="0"/>
              <a:t>apresenta restrições</a:t>
            </a:r>
            <a:r>
              <a:rPr lang="pt-BR" dirty="0"/>
              <a:t> de processamento, memória armazenamento e consumo de energia.</a:t>
            </a:r>
          </a:p>
        </p:txBody>
      </p:sp>
      <p:sp>
        <p:nvSpPr>
          <p:cNvPr id="5" name="Título 1">
            <a:extLst>
              <a:ext uri="{FF2B5EF4-FFF2-40B4-BE49-F238E27FC236}">
                <a16:creationId xmlns:a16="http://schemas.microsoft.com/office/drawing/2014/main" id="{4B7BDE57-C5E1-BD4B-EE4F-9F8CF1946BFF}"/>
              </a:ext>
            </a:extLst>
          </p:cNvPr>
          <p:cNvSpPr txBox="1">
            <a:spLocks/>
          </p:cNvSpPr>
          <p:nvPr/>
        </p:nvSpPr>
        <p:spPr>
          <a:xfrm>
            <a:off x="6095999" y="365124"/>
            <a:ext cx="60959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a:t>Microcontrolador</a:t>
            </a:r>
          </a:p>
        </p:txBody>
      </p:sp>
    </p:spTree>
    <p:extLst>
      <p:ext uri="{BB962C8B-B14F-4D97-AF65-F5344CB8AC3E}">
        <p14:creationId xmlns:p14="http://schemas.microsoft.com/office/powerpoint/2010/main" val="3819097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7B57C-5C5B-63F0-3BCA-41D707B14FCF}"/>
              </a:ext>
            </a:extLst>
          </p:cNvPr>
          <p:cNvSpPr>
            <a:spLocks noGrp="1"/>
          </p:cNvSpPr>
          <p:nvPr>
            <p:ph type="title"/>
          </p:nvPr>
        </p:nvSpPr>
        <p:spPr/>
        <p:txBody>
          <a:bodyPr/>
          <a:lstStyle/>
          <a:p>
            <a:r>
              <a:rPr lang="pt-BR" dirty="0"/>
              <a:t>Diferenças de magnitude</a:t>
            </a:r>
          </a:p>
        </p:txBody>
      </p:sp>
      <mc:AlternateContent xmlns:mc="http://schemas.openxmlformats.org/markup-compatibility/2006" xmlns:a14="http://schemas.microsoft.com/office/drawing/2010/main">
        <mc:Choice Requires="a14">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708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2.5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1000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a:t>
                          </a:r>
                          <a:r>
                            <a:rPr lang="pt-BR" sz="1800" b="0" i="0" kern="1200" dirty="0">
                              <a:solidFill>
                                <a:schemeClr val="dk1"/>
                              </a:solidFill>
                              <a:effectLst/>
                              <a:latin typeface="+mn-lt"/>
                              <a:ea typeface="+mn-ea"/>
                              <a:cs typeface="+mn-cs"/>
                            </a:rPr>
                            <a:t>30000</a:t>
                          </a:r>
                          <a:r>
                            <a:rPr lang="pt-BR" dirty="0"/>
                            <a: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pt-BR" b="0" i="1" smtClean="0">
                                  <a:latin typeface="Cambria Math" panose="02040503050406030204" pitchFamily="18" charset="0"/>
                                </a:rPr>
                                <m:t>&gt;</m:t>
                              </m:r>
                            </m:oMath>
                          </a14:m>
                          <a:r>
                            <a:rPr lang="pt-BR" dirty="0"/>
                            <a:t> 1000</a:t>
                          </a:r>
                          <a:r>
                            <a:rPr lang="pt-BR" baseline="0" dirty="0"/>
                            <a:t> </a:t>
                          </a:r>
                          <a:r>
                            <a:rPr lang="pt-BR"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150 </a:t>
                          </a:r>
                          <a14:m>
                            <m:oMath xmlns:m="http://schemas.openxmlformats.org/officeDocument/2006/math">
                              <m:r>
                                <a:rPr lang="pt-BR" i="1" smtClean="0">
                                  <a:latin typeface="Cambria Math" panose="02040503050406030204" pitchFamily="18" charset="0"/>
                                  <a:ea typeface="Cambria Math" panose="02040503050406030204" pitchFamily="18" charset="0"/>
                                </a:rPr>
                                <m:t>𝜇</m:t>
                              </m:r>
                            </m:oMath>
                          </a14:m>
                          <a:r>
                            <a:rPr lang="pt-BR" dirty="0"/>
                            <a:t>W – 24</a:t>
                          </a:r>
                          <a:r>
                            <a:rPr lang="pt-BR" baseline="0" dirty="0"/>
                            <a:t> mW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420758"/>
                      </a:ext>
                    </a:extLst>
                  </a:tr>
                </a:tbl>
              </a:graphicData>
            </a:graphic>
          </p:graphicFrame>
        </mc:Choice>
        <mc:Fallback xmlns="">
          <p:graphicFrame>
            <p:nvGraphicFramePr>
              <p:cNvPr id="7" name="Tabela 7">
                <a:extLst>
                  <a:ext uri="{FF2B5EF4-FFF2-40B4-BE49-F238E27FC236}">
                    <a16:creationId xmlns:a16="http://schemas.microsoft.com/office/drawing/2014/main" id="{CF075D20-780E-1792-6D5A-733B2F8F1F7E}"/>
                  </a:ext>
                </a:extLst>
              </p:cNvPr>
              <p:cNvGraphicFramePr>
                <a:graphicFrameLocks noGrp="1"/>
              </p:cNvGraphicFramePr>
              <p:nvPr>
                <p:extLst>
                  <p:ext uri="{D42A27DB-BD31-4B8C-83A1-F6EECF244321}">
                    <p14:modId xmlns:p14="http://schemas.microsoft.com/office/powerpoint/2010/main" val="2847757374"/>
                  </p:ext>
                </p:extLst>
              </p:nvPr>
            </p:nvGraphicFramePr>
            <p:xfrm>
              <a:off x="256479" y="2090854"/>
              <a:ext cx="8398108" cy="1879600"/>
            </p:xfrm>
            <a:graphic>
              <a:graphicData uri="http://schemas.openxmlformats.org/drawingml/2006/table">
                <a:tbl>
                  <a:tblPr bandRow="1">
                    <a:tableStyleId>{5202B0CA-FC54-4496-8BCA-5EF66A818D29}</a:tableStyleId>
                  </a:tblPr>
                  <a:tblGrid>
                    <a:gridCol w="2099527">
                      <a:extLst>
                        <a:ext uri="{9D8B030D-6E8A-4147-A177-3AD203B41FA5}">
                          <a16:colId xmlns:a16="http://schemas.microsoft.com/office/drawing/2014/main" val="3494750001"/>
                        </a:ext>
                      </a:extLst>
                    </a:gridCol>
                    <a:gridCol w="2099527">
                      <a:extLst>
                        <a:ext uri="{9D8B030D-6E8A-4147-A177-3AD203B41FA5}">
                          <a16:colId xmlns:a16="http://schemas.microsoft.com/office/drawing/2014/main" val="3898912472"/>
                        </a:ext>
                      </a:extLst>
                    </a:gridCol>
                    <a:gridCol w="2099527">
                      <a:extLst>
                        <a:ext uri="{9D8B030D-6E8A-4147-A177-3AD203B41FA5}">
                          <a16:colId xmlns:a16="http://schemas.microsoft.com/office/drawing/2014/main" val="4063873170"/>
                        </a:ext>
                      </a:extLst>
                    </a:gridCol>
                    <a:gridCol w="2099527">
                      <a:extLst>
                        <a:ext uri="{9D8B030D-6E8A-4147-A177-3AD203B41FA5}">
                          <a16:colId xmlns:a16="http://schemas.microsoft.com/office/drawing/2014/main" val="975674981"/>
                        </a:ext>
                      </a:extLst>
                    </a:gridCol>
                  </a:tblGrid>
                  <a:tr h="396240">
                    <a:tc>
                      <a:txBody>
                        <a:bodyPr/>
                        <a:lstStyle/>
                        <a:p>
                          <a:pPr algn="ctr"/>
                          <a:endParaRPr lang="pt-B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000" b="1" dirty="0"/>
                            <a:t>Microprocessador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sz="2000" b="1" dirty="0"/>
                            <a:t>Microcontrolador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427868"/>
                      </a:ext>
                    </a:extLst>
                  </a:tr>
                  <a:tr h="370840">
                    <a:tc>
                      <a:txBody>
                        <a:bodyPr/>
                        <a:lstStyle/>
                        <a:p>
                          <a:pPr algn="ctr"/>
                          <a:r>
                            <a:rPr lang="pt-BR" dirty="0"/>
                            <a:t>Freq. de operação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1 GHz – 4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112903" r="-100290" b="-317742"/>
                          </a:stretch>
                        </a:blipFill>
                      </a:tcPr>
                    </a:tc>
                    <a:tc>
                      <a:txBody>
                        <a:bodyPr/>
                        <a:lstStyle/>
                        <a:p>
                          <a:pPr algn="ctr"/>
                          <a:r>
                            <a:rPr lang="pt-BR" dirty="0"/>
                            <a:t>1 MHz – 400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5239804"/>
                      </a:ext>
                    </a:extLst>
                  </a:tr>
                  <a:tr h="370840">
                    <a:tc>
                      <a:txBody>
                        <a:bodyPr/>
                        <a:lstStyle/>
                        <a:p>
                          <a:pPr algn="ctr"/>
                          <a:r>
                            <a:rPr lang="pt-BR" dirty="0"/>
                            <a:t>Memória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512 MB – 128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216393" r="-100290" b="-222951"/>
                          </a:stretch>
                        </a:blipFill>
                      </a:tcPr>
                    </a:tc>
                    <a:tc>
                      <a:txBody>
                        <a:bodyPr/>
                        <a:lstStyle/>
                        <a:p>
                          <a:pPr algn="ctr"/>
                          <a:r>
                            <a:rPr lang="pt-BR" dirty="0"/>
                            <a:t>2 KB – 512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909376"/>
                      </a:ext>
                    </a:extLst>
                  </a:tr>
                  <a:tr h="370840">
                    <a:tc>
                      <a:txBody>
                        <a:bodyPr/>
                        <a:lstStyle/>
                        <a:p>
                          <a:pPr algn="ctr"/>
                          <a:r>
                            <a:rPr lang="pt-BR" dirty="0"/>
                            <a:t>Armazenamento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64 GB –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316393" r="-100290" b="-122951"/>
                          </a:stretch>
                        </a:blipFill>
                      </a:tcPr>
                    </a:tc>
                    <a:tc>
                      <a:txBody>
                        <a:bodyPr/>
                        <a:lstStyle/>
                        <a:p>
                          <a:pPr algn="ctr"/>
                          <a:r>
                            <a:rPr lang="pt-BR" dirty="0"/>
                            <a:t>32 KB – 2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077546"/>
                      </a:ext>
                    </a:extLst>
                  </a:tr>
                  <a:tr h="370840">
                    <a:tc>
                      <a:txBody>
                        <a:bodyPr/>
                        <a:lstStyle/>
                        <a:p>
                          <a:pPr algn="ctr"/>
                          <a:r>
                            <a:rPr lang="pt-BR" dirty="0"/>
                            <a:t>Consumo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dirty="0"/>
                            <a:t>30 – 700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710" t="-416393" r="-100290" b="-22951"/>
                          </a:stretch>
                        </a:blipFill>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581" t="-416393" r="-581" b="-22951"/>
                          </a:stretch>
                        </a:blipFill>
                      </a:tcPr>
                    </a:tc>
                    <a:extLst>
                      <a:ext uri="{0D108BD9-81ED-4DB2-BD59-A6C34878D82A}">
                        <a16:rowId xmlns:a16="http://schemas.microsoft.com/office/drawing/2014/main" val="1918420758"/>
                      </a:ext>
                    </a:extLst>
                  </a:tr>
                </a:tbl>
              </a:graphicData>
            </a:graphic>
          </p:graphicFrame>
        </mc:Fallback>
      </mc:AlternateContent>
      <p:graphicFrame>
        <p:nvGraphicFramePr>
          <p:cNvPr id="8" name="Tabela 8">
            <a:extLst>
              <a:ext uri="{FF2B5EF4-FFF2-40B4-BE49-F238E27FC236}">
                <a16:creationId xmlns:a16="http://schemas.microsoft.com/office/drawing/2014/main" id="{39A27E60-111E-513B-FF2B-A0E26FF49C6C}"/>
              </a:ext>
            </a:extLst>
          </p:cNvPr>
          <p:cNvGraphicFramePr>
            <a:graphicFrameLocks noGrp="1"/>
          </p:cNvGraphicFramePr>
          <p:nvPr>
            <p:extLst>
              <p:ext uri="{D42A27DB-BD31-4B8C-83A1-F6EECF244321}">
                <p14:modId xmlns:p14="http://schemas.microsoft.com/office/powerpoint/2010/main" val="207223525"/>
              </p:ext>
            </p:extLst>
          </p:nvPr>
        </p:nvGraphicFramePr>
        <p:xfrm>
          <a:off x="9647046" y="2090854"/>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sp>
        <p:nvSpPr>
          <p:cNvPr id="9" name="Espaço Reservado para Conteúdo 2">
            <a:extLst>
              <a:ext uri="{FF2B5EF4-FFF2-40B4-BE49-F238E27FC236}">
                <a16:creationId xmlns:a16="http://schemas.microsoft.com/office/drawing/2014/main" id="{26A5A4D5-A500-4307-D0EB-D5526D4FFE5A}"/>
              </a:ext>
            </a:extLst>
          </p:cNvPr>
          <p:cNvSpPr>
            <a:spLocks noGrp="1"/>
          </p:cNvSpPr>
          <p:nvPr>
            <p:ph idx="1"/>
          </p:nvPr>
        </p:nvSpPr>
        <p:spPr>
          <a:xfrm>
            <a:off x="838200" y="4613275"/>
            <a:ext cx="11149361" cy="2244725"/>
          </a:xfrm>
        </p:spPr>
        <p:txBody>
          <a:bodyPr>
            <a:normAutofit fontScale="85000" lnSpcReduction="10000"/>
          </a:bodyPr>
          <a:lstStyle/>
          <a:p>
            <a:r>
              <a:rPr lang="pt-BR" dirty="0"/>
              <a:t>Quanto </a:t>
            </a:r>
            <a:r>
              <a:rPr lang="pt-BR" b="1" i="1" dirty="0"/>
              <a:t>mais elevada é a frequência de operação </a:t>
            </a:r>
            <a:r>
              <a:rPr lang="pt-BR" dirty="0"/>
              <a:t>de uma CPU, </a:t>
            </a:r>
            <a:r>
              <a:rPr lang="pt-BR" b="1" i="1" dirty="0"/>
              <a:t>mais instruções por segundo são processadas</a:t>
            </a:r>
            <a:r>
              <a:rPr lang="pt-BR" dirty="0"/>
              <a:t> e, consequentemente, </a:t>
            </a:r>
            <a:r>
              <a:rPr lang="pt-BR" b="1" i="1" dirty="0"/>
              <a:t>maior é o consumo de energia</a:t>
            </a:r>
            <a:r>
              <a:rPr lang="pt-BR" dirty="0"/>
              <a:t>.</a:t>
            </a:r>
          </a:p>
          <a:p>
            <a:r>
              <a:rPr lang="pt-BR" dirty="0"/>
              <a:t>As diferenças são muito grandes, principalmente devido ao tamanho dos sistemas e suas limitações.</a:t>
            </a:r>
          </a:p>
          <a:p>
            <a:r>
              <a:rPr lang="pt-BR" dirty="0"/>
              <a:t>Percebam que </a:t>
            </a:r>
            <a:r>
              <a:rPr lang="pt-BR" b="1" i="1" dirty="0"/>
              <a:t>vários desafios devem ser superados </a:t>
            </a:r>
            <a:r>
              <a:rPr lang="pt-BR" dirty="0"/>
              <a:t>para que aplicações de ML possam ser executadas nesses dispositivos com várias restrições.</a:t>
            </a:r>
          </a:p>
        </p:txBody>
      </p:sp>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B4D3C011-DA2F-DE87-DBA7-B129F3A22805}"/>
                  </a:ext>
                </a:extLst>
              </p:cNvPr>
              <p:cNvSpPr txBox="1"/>
              <p:nvPr/>
            </p:nvSpPr>
            <p:spPr>
              <a:xfrm>
                <a:off x="11128916" y="2090854"/>
                <a:ext cx="1063083" cy="461665"/>
              </a:xfrm>
              <a:prstGeom prst="rect">
                <a:avLst/>
              </a:prstGeom>
              <a:noFill/>
            </p:spPr>
            <p:txBody>
              <a:bodyPr wrap="square" rtlCol="0">
                <a:spAutoFit/>
              </a:bodyPr>
              <a:lstStyle/>
              <a:p>
                <a:pPr algn="ctr"/>
                <a:r>
                  <a:rPr lang="pt-BR" sz="1200" b="1" dirty="0">
                    <a:ea typeface="Cambria Math" panose="02040503050406030204" pitchFamily="18" charset="0"/>
                  </a:rPr>
                  <a:t>* </a:t>
                </a:r>
                <a14:m>
                  <m:oMath xmlns:m="http://schemas.openxmlformats.org/officeDocument/2006/math">
                    <m:r>
                      <a:rPr lang="pt-BR" sz="1200" i="1" smtClean="0">
                        <a:latin typeface="Cambria Math" panose="02040503050406030204" pitchFamily="18" charset="0"/>
                        <a:ea typeface="Cambria Math" panose="02040503050406030204" pitchFamily="18" charset="0"/>
                      </a:rPr>
                      <m:t>𝜇</m:t>
                    </m:r>
                  </m:oMath>
                </a14:m>
                <a:r>
                  <a:rPr lang="pt-BR" sz="1200" dirty="0"/>
                  <a:t>C usado no kit </a:t>
                </a:r>
                <a:r>
                  <a:rPr lang="pt-BR" sz="1200" dirty="0" err="1"/>
                  <a:t>tinyML</a:t>
                </a:r>
                <a:endParaRPr lang="pt-BR" sz="1200" dirty="0"/>
              </a:p>
            </p:txBody>
          </p:sp>
        </mc:Choice>
        <mc:Fallback>
          <p:sp>
            <p:nvSpPr>
              <p:cNvPr id="11" name="CaixaDeTexto 10">
                <a:extLst>
                  <a:ext uri="{FF2B5EF4-FFF2-40B4-BE49-F238E27FC236}">
                    <a16:creationId xmlns:a16="http://schemas.microsoft.com/office/drawing/2014/main" id="{B4D3C011-DA2F-DE87-DBA7-B129F3A22805}"/>
                  </a:ext>
                </a:extLst>
              </p:cNvPr>
              <p:cNvSpPr txBox="1">
                <a:spLocks noRot="1" noChangeAspect="1" noMove="1" noResize="1" noEditPoints="1" noAdjustHandles="1" noChangeArrowheads="1" noChangeShapeType="1" noTextEdit="1"/>
              </p:cNvSpPr>
              <p:nvPr/>
            </p:nvSpPr>
            <p:spPr>
              <a:xfrm>
                <a:off x="11128916" y="2090854"/>
                <a:ext cx="1063083" cy="461665"/>
              </a:xfrm>
              <a:prstGeom prst="rect">
                <a:avLst/>
              </a:prstGeom>
              <a:blipFill>
                <a:blip r:embed="rId4"/>
                <a:stretch>
                  <a:fillRect t="-1316" b="-9211"/>
                </a:stretch>
              </a:blipFill>
            </p:spPr>
            <p:txBody>
              <a:bodyPr/>
              <a:lstStyle/>
              <a:p>
                <a:r>
                  <a:rPr lang="pt-BR">
                    <a:noFill/>
                  </a:rPr>
                  <a:t> </a:t>
                </a:r>
              </a:p>
            </p:txBody>
          </p:sp>
        </mc:Fallback>
      </mc:AlternateContent>
      <p:pic>
        <p:nvPicPr>
          <p:cNvPr id="1026" name="Picture 2" descr="Arduino Nano 33 BLE Sense [ABX00031] | Amazon.com.br">
            <a:extLst>
              <a:ext uri="{FF2B5EF4-FFF2-40B4-BE49-F238E27FC236}">
                <a16:creationId xmlns:a16="http://schemas.microsoft.com/office/drawing/2014/main" id="{E06913D6-32DF-7575-B1B1-C85F498FCB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046" y="939292"/>
            <a:ext cx="1481871" cy="1009483"/>
          </a:xfrm>
          <a:prstGeom prst="rect">
            <a:avLst/>
          </a:prstGeom>
          <a:noFill/>
          <a:extLst>
            <a:ext uri="{909E8E84-426E-40DD-AFC4-6F175D3DCCD1}">
              <a14:hiddenFill xmlns:a14="http://schemas.microsoft.com/office/drawing/2010/main">
                <a:solidFill>
                  <a:srgbClr val="FFFFFF"/>
                </a:solidFill>
              </a14:hiddenFill>
            </a:ext>
          </a:extLst>
        </p:spPr>
      </p:pic>
      <p:sp>
        <p:nvSpPr>
          <p:cNvPr id="3" name="Seta: para a Direita 2">
            <a:extLst>
              <a:ext uri="{FF2B5EF4-FFF2-40B4-BE49-F238E27FC236}">
                <a16:creationId xmlns:a16="http://schemas.microsoft.com/office/drawing/2014/main" id="{683B0344-A084-5AC5-CC2D-61BF18C89A6E}"/>
              </a:ext>
            </a:extLst>
          </p:cNvPr>
          <p:cNvSpPr/>
          <p:nvPr/>
        </p:nvSpPr>
        <p:spPr>
          <a:xfrm>
            <a:off x="2249214" y="2552519"/>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para a Direita 3">
            <a:extLst>
              <a:ext uri="{FF2B5EF4-FFF2-40B4-BE49-F238E27FC236}">
                <a16:creationId xmlns:a16="http://schemas.microsoft.com/office/drawing/2014/main" id="{4C288004-0CFC-B9CA-C2EC-C4113A14BEB7}"/>
              </a:ext>
            </a:extLst>
          </p:cNvPr>
          <p:cNvSpPr/>
          <p:nvPr/>
        </p:nvSpPr>
        <p:spPr>
          <a:xfrm>
            <a:off x="2249212" y="2922045"/>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eta: para a Direita 4">
            <a:extLst>
              <a:ext uri="{FF2B5EF4-FFF2-40B4-BE49-F238E27FC236}">
                <a16:creationId xmlns:a16="http://schemas.microsoft.com/office/drawing/2014/main" id="{8CF3B84E-19A8-EAF4-90B5-0D5BF3420C56}"/>
              </a:ext>
            </a:extLst>
          </p:cNvPr>
          <p:cNvSpPr/>
          <p:nvPr/>
        </p:nvSpPr>
        <p:spPr>
          <a:xfrm>
            <a:off x="2249213" y="3301949"/>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E1B6CB48-BD28-64E8-CA60-EE6391381F54}"/>
              </a:ext>
            </a:extLst>
          </p:cNvPr>
          <p:cNvSpPr/>
          <p:nvPr/>
        </p:nvSpPr>
        <p:spPr>
          <a:xfrm>
            <a:off x="2249213" y="3671475"/>
            <a:ext cx="262759" cy="211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02017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31A6-DC93-99FC-D2E7-D4F729B87C66}"/>
              </a:ext>
            </a:extLst>
          </p:cNvPr>
          <p:cNvSpPr>
            <a:spLocks noGrp="1"/>
          </p:cNvSpPr>
          <p:nvPr>
            <p:ph type="title"/>
          </p:nvPr>
        </p:nvSpPr>
        <p:spPr/>
        <p:txBody>
          <a:bodyPr/>
          <a:lstStyle/>
          <a:p>
            <a:r>
              <a:rPr lang="pt-BR" dirty="0"/>
              <a:t>Quais são as implicações </a:t>
            </a:r>
            <a:r>
              <a:rPr lang="pt-BR"/>
              <a:t>das limitações?</a:t>
            </a:r>
          </a:p>
        </p:txBody>
      </p:sp>
      <p:sp>
        <p:nvSpPr>
          <p:cNvPr id="3" name="Espaço Reservado para Conteúdo 2">
            <a:extLst>
              <a:ext uri="{FF2B5EF4-FFF2-40B4-BE49-F238E27FC236}">
                <a16:creationId xmlns:a16="http://schemas.microsoft.com/office/drawing/2014/main" id="{D6D4C17C-7FBB-B1A7-C11D-C9008C60A343}"/>
              </a:ext>
            </a:extLst>
          </p:cNvPr>
          <p:cNvSpPr>
            <a:spLocks noGrp="1"/>
          </p:cNvSpPr>
          <p:nvPr>
            <p:ph idx="1"/>
          </p:nvPr>
        </p:nvSpPr>
        <p:spPr>
          <a:xfrm>
            <a:off x="3534936" y="2004044"/>
            <a:ext cx="8425835" cy="4853956"/>
          </a:xfrm>
        </p:spPr>
        <p:txBody>
          <a:bodyPr/>
          <a:lstStyle/>
          <a:p>
            <a:r>
              <a:rPr lang="pt-BR" dirty="0"/>
              <a:t>Com </a:t>
            </a:r>
            <a:r>
              <a:rPr lang="pt-BR" b="1" i="1" dirty="0"/>
              <a:t>sistemas computacionais de uso geral</a:t>
            </a:r>
            <a:r>
              <a:rPr lang="pt-BR" dirty="0"/>
              <a:t>, nós praticamente </a:t>
            </a:r>
            <a:r>
              <a:rPr lang="pt-BR" b="1" i="1" dirty="0"/>
              <a:t>não precisamos nos preocupar com memória, consumo, poder computacional</a:t>
            </a:r>
            <a:r>
              <a:rPr lang="pt-BR" dirty="0"/>
              <a:t>.  </a:t>
            </a:r>
          </a:p>
          <a:p>
            <a:r>
              <a:rPr lang="pt-BR" dirty="0"/>
              <a:t>Porém, com sistemas embarcados precisamos saber </a:t>
            </a:r>
          </a:p>
          <a:p>
            <a:pPr lvl="1">
              <a:buFont typeface="Wingdings" panose="05000000000000000000" pitchFamily="2" charset="2"/>
              <a:buChar char="§"/>
            </a:pPr>
            <a:r>
              <a:rPr lang="pt-BR" dirty="0"/>
              <a:t>o </a:t>
            </a:r>
            <a:r>
              <a:rPr lang="pt-BR" b="1" i="1" dirty="0"/>
              <a:t>quanto de memória a aplicação requer,</a:t>
            </a:r>
            <a:r>
              <a:rPr lang="pt-BR" dirty="0"/>
              <a:t> pois pode não caber na memória.</a:t>
            </a:r>
          </a:p>
          <a:p>
            <a:pPr lvl="1">
              <a:buFont typeface="Wingdings" panose="05000000000000000000" pitchFamily="2" charset="2"/>
              <a:buChar char="§"/>
            </a:pPr>
            <a:r>
              <a:rPr lang="pt-BR" dirty="0"/>
              <a:t>o </a:t>
            </a:r>
            <a:r>
              <a:rPr lang="pt-BR" b="1" i="1" dirty="0"/>
              <a:t>consumo de energia da aplicação</a:t>
            </a:r>
            <a:r>
              <a:rPr lang="pt-BR" dirty="0"/>
              <a:t>, pois a bateria pode não durar muito.</a:t>
            </a:r>
          </a:p>
          <a:p>
            <a:pPr lvl="1">
              <a:buFont typeface="Wingdings" panose="05000000000000000000" pitchFamily="2" charset="2"/>
              <a:buChar char="§"/>
            </a:pPr>
            <a:r>
              <a:rPr lang="pt-BR" dirty="0"/>
              <a:t>a </a:t>
            </a:r>
            <a:r>
              <a:rPr lang="pt-BR" b="1" i="1" dirty="0"/>
              <a:t>quantidade necessária de processamento de dados</a:t>
            </a:r>
            <a:r>
              <a:rPr lang="pt-BR" dirty="0"/>
              <a:t>, pois a CPU pode não atender.</a:t>
            </a:r>
          </a:p>
        </p:txBody>
      </p:sp>
      <p:graphicFrame>
        <p:nvGraphicFramePr>
          <p:cNvPr id="4" name="Tabela 8">
            <a:extLst>
              <a:ext uri="{FF2B5EF4-FFF2-40B4-BE49-F238E27FC236}">
                <a16:creationId xmlns:a16="http://schemas.microsoft.com/office/drawing/2014/main" id="{10165618-7933-E8ED-F70D-E1EDD7395C9A}"/>
              </a:ext>
            </a:extLst>
          </p:cNvPr>
          <p:cNvGraphicFramePr>
            <a:graphicFrameLocks noGrp="1"/>
          </p:cNvGraphicFramePr>
          <p:nvPr>
            <p:extLst>
              <p:ext uri="{D42A27DB-BD31-4B8C-83A1-F6EECF244321}">
                <p14:modId xmlns:p14="http://schemas.microsoft.com/office/powerpoint/2010/main" val="904662803"/>
              </p:ext>
            </p:extLst>
          </p:nvPr>
        </p:nvGraphicFramePr>
        <p:xfrm>
          <a:off x="1294783" y="3429000"/>
          <a:ext cx="1481871" cy="1875601"/>
        </p:xfrm>
        <a:graphic>
          <a:graphicData uri="http://schemas.openxmlformats.org/drawingml/2006/table">
            <a:tbl>
              <a:tblPr>
                <a:tableStyleId>{5C22544A-7EE6-4342-B048-85BDC9FD1C3A}</a:tableStyleId>
              </a:tblPr>
              <a:tblGrid>
                <a:gridCol w="1481871">
                  <a:extLst>
                    <a:ext uri="{9D8B030D-6E8A-4147-A177-3AD203B41FA5}">
                      <a16:colId xmlns:a16="http://schemas.microsoft.com/office/drawing/2014/main" val="2844960681"/>
                    </a:ext>
                  </a:extLst>
                </a:gridCol>
              </a:tblGrid>
              <a:tr h="40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i="0" kern="1200" dirty="0">
                          <a:solidFill>
                            <a:schemeClr val="dk1"/>
                          </a:solidFill>
                          <a:effectLst/>
                          <a:latin typeface="+mn-lt"/>
                          <a:ea typeface="+mn-ea"/>
                          <a:cs typeface="+mn-cs"/>
                        </a:rPr>
                        <a:t>nRF52840</a:t>
                      </a:r>
                      <a:endParaRPr lang="pt-BR" sz="1800" b="1"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23985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64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748292"/>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256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209873"/>
                  </a:ext>
                </a:extLst>
              </a:tr>
              <a:tr h="369757">
                <a:tc>
                  <a:txBody>
                    <a:bodyPr/>
                    <a:lstStyle/>
                    <a:p>
                      <a:pPr marL="0" algn="ctr" defTabSz="914400" rtl="0" eaLnBrk="1" latinLnBrk="0" hangingPunct="1"/>
                      <a:r>
                        <a:rPr lang="pt-BR" sz="1800" b="0" kern="1200" dirty="0">
                          <a:solidFill>
                            <a:schemeClr val="dk1"/>
                          </a:solidFill>
                          <a:latin typeface="+mn-lt"/>
                          <a:ea typeface="+mn-ea"/>
                          <a:cs typeface="+mn-cs"/>
                        </a:rPr>
                        <a:t>1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254665"/>
                  </a:ext>
                </a:extLst>
              </a:tr>
              <a:tr h="346838">
                <a:tc>
                  <a:txBody>
                    <a:bodyPr/>
                    <a:lstStyle/>
                    <a:p>
                      <a:pPr marL="0" algn="ctr" defTabSz="914400" rtl="0" eaLnBrk="1" latinLnBrk="0" hangingPunct="1"/>
                      <a:r>
                        <a:rPr lang="pt-BR" sz="1800" b="0" kern="1200" dirty="0">
                          <a:solidFill>
                            <a:schemeClr val="dk1"/>
                          </a:solidFill>
                          <a:latin typeface="+mn-lt"/>
                          <a:ea typeface="+mn-ea"/>
                          <a:cs typeface="+mn-cs"/>
                        </a:rPr>
                        <a:t>&lt; 1 mW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462053"/>
                  </a:ext>
                </a:extLst>
              </a:tr>
            </a:tbl>
          </a:graphicData>
        </a:graphic>
      </p:graphicFrame>
      <p:pic>
        <p:nvPicPr>
          <p:cNvPr id="6" name="Picture 2" descr="Arduino Nano 33 BLE Sense [ABX00031] | Amazon.com.br">
            <a:extLst>
              <a:ext uri="{FF2B5EF4-FFF2-40B4-BE49-F238E27FC236}">
                <a16:creationId xmlns:a16="http://schemas.microsoft.com/office/drawing/2014/main" id="{2A64C43F-94D3-BEAF-2634-E9633F80C4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783" y="2232882"/>
            <a:ext cx="1481871" cy="1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4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1A8EA-433E-ABAA-7239-187400568C28}"/>
              </a:ext>
            </a:extLst>
          </p:cNvPr>
          <p:cNvSpPr>
            <a:spLocks noGrp="1"/>
          </p:cNvSpPr>
          <p:nvPr>
            <p:ph type="title"/>
          </p:nvPr>
        </p:nvSpPr>
        <p:spPr/>
        <p:txBody>
          <a:bodyPr/>
          <a:lstStyle/>
          <a:p>
            <a:r>
              <a:rPr lang="pt-BR" dirty="0"/>
              <a:t>Comparação de hardwares embarcados</a:t>
            </a:r>
          </a:p>
        </p:txBody>
      </p:sp>
      <mc:AlternateContent xmlns:mc="http://schemas.openxmlformats.org/markup-compatibility/2006">
        <mc:Choice xmlns:a14="http://schemas.microsoft.com/office/drawing/2010/main" Requires="a14">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93884423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615379">
                      <a:extLst>
                        <a:ext uri="{9D8B030D-6E8A-4147-A177-3AD203B41FA5}">
                          <a16:colId xmlns:a16="http://schemas.microsoft.com/office/drawing/2014/main" val="1164014426"/>
                        </a:ext>
                      </a:extLst>
                    </a:gridCol>
                    <a:gridCol w="1797269">
                      <a:extLst>
                        <a:ext uri="{9D8B030D-6E8A-4147-A177-3AD203B41FA5}">
                          <a16:colId xmlns:a16="http://schemas.microsoft.com/office/drawing/2014/main" val="2064211572"/>
                        </a:ext>
                      </a:extLst>
                    </a:gridCol>
                    <a:gridCol w="1528981">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37084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37084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Cadence</a:t>
                          </a:r>
                          <a:r>
                            <a:rPr lang="pt-BR" sz="1600" dirty="0"/>
                            <a:t>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a:t>Clock</a:t>
                          </a:r>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$ 5,00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$ 40,00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$ 16,00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$ 44,00</a:t>
                          </a:r>
                        </a:p>
                      </a:txBody>
                      <a:tcPr/>
                    </a:tc>
                    <a:tc>
                      <a:txBody>
                        <a:bodyPr/>
                        <a:lstStyle/>
                        <a:p>
                          <a:pPr algn="ctr"/>
                          <a14:m>
                            <m:oMath xmlns:m="http://schemas.openxmlformats.org/officeDocument/2006/math">
                              <m:r>
                                <a:rPr lang="pt-BR" sz="1600" i="1" dirty="0" smtClean="0">
                                  <a:latin typeface="Cambria Math" panose="02040503050406030204" pitchFamily="18" charset="0"/>
                                  <a:ea typeface="Cambria Math" panose="02040503050406030204" pitchFamily="18" charset="0"/>
                                </a:rPr>
                                <m:t>~</m:t>
                              </m:r>
                            </m:oMath>
                          </a14:m>
                          <a:r>
                            <a:rPr lang="pt-BR" sz="1600" dirty="0"/>
                            <a:t> $ 100,00</a:t>
                          </a:r>
                        </a:p>
                      </a:txBody>
                      <a:tcPr/>
                    </a:tc>
                    <a:extLst>
                      <a:ext uri="{0D108BD9-81ED-4DB2-BD59-A6C34878D82A}">
                        <a16:rowId xmlns:a16="http://schemas.microsoft.com/office/drawing/2014/main" val="3873771758"/>
                      </a:ext>
                    </a:extLst>
                  </a:tr>
                </a:tbl>
              </a:graphicData>
            </a:graphic>
          </p:graphicFrame>
        </mc:Choice>
        <mc:Fallback>
          <p:graphicFrame>
            <p:nvGraphicFramePr>
              <p:cNvPr id="4" name="Tabela 4">
                <a:extLst>
                  <a:ext uri="{FF2B5EF4-FFF2-40B4-BE49-F238E27FC236}">
                    <a16:creationId xmlns:a16="http://schemas.microsoft.com/office/drawing/2014/main" id="{F4B2D296-BDEC-C218-E2B2-76DF5F45B227}"/>
                  </a:ext>
                </a:extLst>
              </p:cNvPr>
              <p:cNvGraphicFramePr>
                <a:graphicFrameLocks noGrp="1"/>
              </p:cNvGraphicFramePr>
              <p:nvPr>
                <p:ph idx="1"/>
                <p:extLst>
                  <p:ext uri="{D42A27DB-BD31-4B8C-83A1-F6EECF244321}">
                    <p14:modId xmlns:p14="http://schemas.microsoft.com/office/powerpoint/2010/main" val="3938844235"/>
                  </p:ext>
                </p:extLst>
              </p:nvPr>
            </p:nvGraphicFramePr>
            <p:xfrm>
              <a:off x="2070407" y="3150111"/>
              <a:ext cx="9344721" cy="3444240"/>
            </p:xfrm>
            <a:graphic>
              <a:graphicData uri="http://schemas.openxmlformats.org/drawingml/2006/table">
                <a:tbl>
                  <a:tblPr firstRow="1" bandRow="1">
                    <a:tableStyleId>{21E4AEA4-8DFA-4A89-87EB-49C32662AFE0}</a:tableStyleId>
                  </a:tblPr>
                  <a:tblGrid>
                    <a:gridCol w="1146633">
                      <a:extLst>
                        <a:ext uri="{9D8B030D-6E8A-4147-A177-3AD203B41FA5}">
                          <a16:colId xmlns:a16="http://schemas.microsoft.com/office/drawing/2014/main" val="1934294912"/>
                        </a:ext>
                      </a:extLst>
                    </a:gridCol>
                    <a:gridCol w="1662974">
                      <a:extLst>
                        <a:ext uri="{9D8B030D-6E8A-4147-A177-3AD203B41FA5}">
                          <a16:colId xmlns:a16="http://schemas.microsoft.com/office/drawing/2014/main" val="172314416"/>
                        </a:ext>
                      </a:extLst>
                    </a:gridCol>
                    <a:gridCol w="1615379">
                      <a:extLst>
                        <a:ext uri="{9D8B030D-6E8A-4147-A177-3AD203B41FA5}">
                          <a16:colId xmlns:a16="http://schemas.microsoft.com/office/drawing/2014/main" val="1164014426"/>
                        </a:ext>
                      </a:extLst>
                    </a:gridCol>
                    <a:gridCol w="1797269">
                      <a:extLst>
                        <a:ext uri="{9D8B030D-6E8A-4147-A177-3AD203B41FA5}">
                          <a16:colId xmlns:a16="http://schemas.microsoft.com/office/drawing/2014/main" val="2064211572"/>
                        </a:ext>
                      </a:extLst>
                    </a:gridCol>
                    <a:gridCol w="1528981">
                      <a:extLst>
                        <a:ext uri="{9D8B030D-6E8A-4147-A177-3AD203B41FA5}">
                          <a16:colId xmlns:a16="http://schemas.microsoft.com/office/drawing/2014/main" val="641811415"/>
                        </a:ext>
                      </a:extLst>
                    </a:gridCol>
                    <a:gridCol w="1593485">
                      <a:extLst>
                        <a:ext uri="{9D8B030D-6E8A-4147-A177-3AD203B41FA5}">
                          <a16:colId xmlns:a16="http://schemas.microsoft.com/office/drawing/2014/main" val="608239403"/>
                        </a:ext>
                      </a:extLst>
                    </a:gridCol>
                  </a:tblGrid>
                  <a:tr h="640080">
                    <a:tc>
                      <a:txBody>
                        <a:bodyPr/>
                        <a:lstStyle/>
                        <a:p>
                          <a:pPr algn="ctr"/>
                          <a:endParaRPr lang="pt-BR" dirty="0"/>
                        </a:p>
                      </a:txBody>
                      <a:tcPr/>
                    </a:tc>
                    <a:tc>
                      <a:txBody>
                        <a:bodyPr/>
                        <a:lstStyle/>
                        <a:p>
                          <a:pPr algn="ctr"/>
                          <a:r>
                            <a:rPr lang="pt-BR" dirty="0" err="1"/>
                            <a:t>Raspberry</a:t>
                          </a:r>
                          <a:r>
                            <a:rPr lang="pt-BR" dirty="0"/>
                            <a:t> Pico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Arduino Nano Sense</a:t>
                          </a:r>
                        </a:p>
                      </a:txBody>
                      <a:tcPr/>
                    </a:tc>
                    <a:tc>
                      <a:txBody>
                        <a:bodyPr/>
                        <a:lstStyle/>
                        <a:p>
                          <a:pPr algn="ctr"/>
                          <a:r>
                            <a:rPr lang="pt-BR" dirty="0"/>
                            <a:t>ESP 32</a:t>
                          </a:r>
                        </a:p>
                      </a:txBody>
                      <a:tcPr/>
                    </a:tc>
                    <a:tc>
                      <a:txBody>
                        <a:bodyPr/>
                        <a:lstStyle/>
                        <a:p>
                          <a:pPr algn="ctr"/>
                          <a:r>
                            <a:rPr lang="pt-BR" dirty="0" err="1"/>
                            <a:t>Seeed</a:t>
                          </a:r>
                          <a:r>
                            <a:rPr lang="pt-BR" dirty="0"/>
                            <a:t> </a:t>
                          </a:r>
                          <a:r>
                            <a:rPr lang="pt-BR" dirty="0" err="1"/>
                            <a:t>Wio</a:t>
                          </a:r>
                          <a:r>
                            <a:rPr lang="pt-BR" dirty="0"/>
                            <a:t> Terminal</a:t>
                          </a:r>
                        </a:p>
                      </a:txBody>
                      <a:tcPr/>
                    </a:tc>
                    <a:tc>
                      <a:txBody>
                        <a:bodyPr/>
                        <a:lstStyle/>
                        <a:p>
                          <a:pPr algn="ctr"/>
                          <a:r>
                            <a:rPr lang="pt-BR" dirty="0"/>
                            <a:t>Arduino </a:t>
                          </a:r>
                          <a:r>
                            <a:rPr lang="pt-BR" dirty="0" err="1"/>
                            <a:t>Portenta</a:t>
                          </a:r>
                          <a:endParaRPr lang="pt-BR" dirty="0"/>
                        </a:p>
                      </a:txBody>
                      <a:tcPr/>
                    </a:tc>
                    <a:extLst>
                      <a:ext uri="{0D108BD9-81ED-4DB2-BD59-A6C34878D82A}">
                        <a16:rowId xmlns:a16="http://schemas.microsoft.com/office/drawing/2014/main" val="2156804700"/>
                      </a:ext>
                    </a:extLst>
                  </a:tr>
                  <a:tr h="579120">
                    <a:tc>
                      <a:txBody>
                        <a:bodyPr/>
                        <a:lstStyle/>
                        <a:p>
                          <a:pPr algn="ctr"/>
                          <a:r>
                            <a:rPr lang="pt-BR" sz="1600" b="1" dirty="0"/>
                            <a:t>CPU*</a:t>
                          </a:r>
                        </a:p>
                      </a:txBody>
                      <a:tcPr/>
                    </a:tc>
                    <a:tc>
                      <a:txBody>
                        <a:bodyPr/>
                        <a:lstStyle/>
                        <a:p>
                          <a:pPr algn="ctr"/>
                          <a:r>
                            <a:rPr lang="pt-BR" sz="1600" dirty="0"/>
                            <a:t>Dual Core ARM </a:t>
                          </a:r>
                          <a:r>
                            <a:rPr lang="pt-BR" sz="1600" dirty="0" err="1"/>
                            <a:t>Cortex</a:t>
                          </a:r>
                          <a:r>
                            <a:rPr lang="pt-BR" sz="1600" dirty="0"/>
                            <a:t> M0+</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t>
                          </a:r>
                          <a:r>
                            <a:rPr lang="pt-BR" sz="1600" dirty="0" err="1"/>
                            <a:t>Cadence</a:t>
                          </a:r>
                          <a:r>
                            <a:rPr lang="pt-BR" sz="1600" dirty="0"/>
                            <a:t> </a:t>
                          </a:r>
                          <a:r>
                            <a:rPr lang="pt-BR" sz="1600" dirty="0" err="1"/>
                            <a:t>Xtensa</a:t>
                          </a:r>
                          <a:r>
                            <a:rPr lang="pt-BR" sz="1600" dirty="0"/>
                            <a:t> LX6</a:t>
                          </a:r>
                        </a:p>
                      </a:txBody>
                      <a:tcPr/>
                    </a:tc>
                    <a:tc>
                      <a:txBody>
                        <a:bodyPr/>
                        <a:lstStyle/>
                        <a:p>
                          <a:pPr algn="ctr"/>
                          <a:r>
                            <a:rPr lang="pt-BR" sz="1600" dirty="0"/>
                            <a:t>Single Core ARM </a:t>
                          </a:r>
                          <a:r>
                            <a:rPr lang="pt-BR" sz="1600" dirty="0" err="1"/>
                            <a:t>Cortex</a:t>
                          </a:r>
                          <a:r>
                            <a:rPr lang="pt-BR" sz="1600" dirty="0"/>
                            <a:t> M4</a:t>
                          </a:r>
                        </a:p>
                      </a:txBody>
                      <a:tcPr/>
                    </a:tc>
                    <a:tc>
                      <a:txBody>
                        <a:bodyPr/>
                        <a:lstStyle/>
                        <a:p>
                          <a:pPr algn="ctr"/>
                          <a:r>
                            <a:rPr lang="pt-BR" sz="1600" dirty="0"/>
                            <a:t>Dual Core ARM </a:t>
                          </a:r>
                          <a:r>
                            <a:rPr lang="pt-BR" sz="1600" dirty="0" err="1"/>
                            <a:t>Cortex</a:t>
                          </a:r>
                          <a:r>
                            <a:rPr lang="pt-BR" sz="1600" dirty="0"/>
                            <a:t> M4/M7</a:t>
                          </a:r>
                        </a:p>
                      </a:txBody>
                      <a:tcPr/>
                    </a:tc>
                    <a:extLst>
                      <a:ext uri="{0D108BD9-81ED-4DB2-BD59-A6C34878D82A}">
                        <a16:rowId xmlns:a16="http://schemas.microsoft.com/office/drawing/2014/main" val="3121812842"/>
                      </a:ext>
                    </a:extLst>
                  </a:tr>
                  <a:tr h="370840">
                    <a:tc>
                      <a:txBody>
                        <a:bodyPr/>
                        <a:lstStyle/>
                        <a:p>
                          <a:pPr algn="ctr"/>
                          <a:r>
                            <a:rPr lang="pt-BR" sz="1600" b="1" dirty="0"/>
                            <a:t>Clock</a:t>
                          </a:r>
                        </a:p>
                      </a:txBody>
                      <a:tcPr/>
                    </a:tc>
                    <a:tc>
                      <a:txBody>
                        <a:bodyPr/>
                        <a:lstStyle/>
                        <a:p>
                          <a:pPr algn="ctr"/>
                          <a:r>
                            <a:rPr lang="pt-BR" sz="1600" dirty="0"/>
                            <a:t>133 MHz</a:t>
                          </a:r>
                        </a:p>
                      </a:txBody>
                      <a:tcPr/>
                    </a:tc>
                    <a:tc>
                      <a:txBody>
                        <a:bodyPr/>
                        <a:lstStyle/>
                        <a:p>
                          <a:pPr algn="ctr"/>
                          <a:r>
                            <a:rPr lang="pt-BR" sz="1600" dirty="0"/>
                            <a:t>64 MHz</a:t>
                          </a:r>
                        </a:p>
                      </a:txBody>
                      <a:tcPr/>
                    </a:tc>
                    <a:tc>
                      <a:txBody>
                        <a:bodyPr/>
                        <a:lstStyle/>
                        <a:p>
                          <a:pPr algn="ctr"/>
                          <a:r>
                            <a:rPr lang="pt-BR" sz="1600" dirty="0"/>
                            <a:t>240 MHz</a:t>
                          </a:r>
                        </a:p>
                      </a:txBody>
                      <a:tcPr/>
                    </a:tc>
                    <a:tc>
                      <a:txBody>
                        <a:bodyPr/>
                        <a:lstStyle/>
                        <a:p>
                          <a:pPr algn="ctr"/>
                          <a:r>
                            <a:rPr lang="pt-BR" sz="1600" dirty="0"/>
                            <a:t>120 MHz</a:t>
                          </a:r>
                        </a:p>
                      </a:txBody>
                      <a:tcPr/>
                    </a:tc>
                    <a:tc>
                      <a:txBody>
                        <a:bodyPr/>
                        <a:lstStyle/>
                        <a:p>
                          <a:pPr algn="ctr"/>
                          <a:r>
                            <a:rPr lang="pt-BR" sz="1600" dirty="0"/>
                            <a:t>240/480 MHz</a:t>
                          </a:r>
                        </a:p>
                      </a:txBody>
                      <a:tcPr/>
                    </a:tc>
                    <a:extLst>
                      <a:ext uri="{0D108BD9-81ED-4DB2-BD59-A6C34878D82A}">
                        <a16:rowId xmlns:a16="http://schemas.microsoft.com/office/drawing/2014/main" val="67192086"/>
                      </a:ext>
                    </a:extLst>
                  </a:tr>
                  <a:tr h="370840">
                    <a:tc>
                      <a:txBody>
                        <a:bodyPr/>
                        <a:lstStyle/>
                        <a:p>
                          <a:pPr algn="ctr"/>
                          <a:r>
                            <a:rPr lang="pt-BR" sz="1600" b="1" dirty="0"/>
                            <a:t>RAM</a:t>
                          </a:r>
                        </a:p>
                      </a:txBody>
                      <a:tcPr/>
                    </a:tc>
                    <a:tc>
                      <a:txBody>
                        <a:bodyPr/>
                        <a:lstStyle/>
                        <a:p>
                          <a:pPr algn="ctr"/>
                          <a:r>
                            <a:rPr lang="pt-BR" sz="1600" dirty="0"/>
                            <a:t>264 KB</a:t>
                          </a:r>
                        </a:p>
                      </a:txBody>
                      <a:tcPr/>
                    </a:tc>
                    <a:tc>
                      <a:txBody>
                        <a:bodyPr/>
                        <a:lstStyle/>
                        <a:p>
                          <a:pPr algn="ctr"/>
                          <a:r>
                            <a:rPr lang="pt-BR" sz="1600" dirty="0"/>
                            <a:t>256 KB</a:t>
                          </a:r>
                        </a:p>
                      </a:txBody>
                      <a:tcPr/>
                    </a:tc>
                    <a:tc>
                      <a:txBody>
                        <a:bodyPr/>
                        <a:lstStyle/>
                        <a:p>
                          <a:pPr algn="ctr"/>
                          <a:r>
                            <a:rPr lang="pt-BR" sz="1600" dirty="0"/>
                            <a:t>520 KB</a:t>
                          </a:r>
                        </a:p>
                      </a:txBody>
                      <a:tcPr/>
                    </a:tc>
                    <a:tc>
                      <a:txBody>
                        <a:bodyPr/>
                        <a:lstStyle/>
                        <a:p>
                          <a:pPr algn="ctr"/>
                          <a:r>
                            <a:rPr lang="pt-BR" sz="1600" dirty="0"/>
                            <a:t>192 KB</a:t>
                          </a:r>
                        </a:p>
                      </a:txBody>
                      <a:tcPr/>
                    </a:tc>
                    <a:tc>
                      <a:txBody>
                        <a:bodyPr/>
                        <a:lstStyle/>
                        <a:p>
                          <a:pPr algn="ctr"/>
                          <a:r>
                            <a:rPr lang="pt-BR" sz="1600" dirty="0"/>
                            <a:t>1 MB***</a:t>
                          </a:r>
                        </a:p>
                      </a:txBody>
                      <a:tcPr/>
                    </a:tc>
                    <a:extLst>
                      <a:ext uri="{0D108BD9-81ED-4DB2-BD59-A6C34878D82A}">
                        <a16:rowId xmlns:a16="http://schemas.microsoft.com/office/drawing/2014/main" val="3060960579"/>
                      </a:ext>
                    </a:extLst>
                  </a:tr>
                  <a:tr h="370840">
                    <a:tc>
                      <a:txBody>
                        <a:bodyPr/>
                        <a:lstStyle/>
                        <a:p>
                          <a:pPr algn="ctr"/>
                          <a:r>
                            <a:rPr lang="pt-BR" sz="1600" b="1" dirty="0"/>
                            <a:t>Flash</a:t>
                          </a:r>
                        </a:p>
                      </a:txBody>
                      <a:tcPr/>
                    </a:tc>
                    <a:tc>
                      <a:txBody>
                        <a:bodyPr/>
                        <a:lstStyle/>
                        <a:p>
                          <a:pPr algn="ctr"/>
                          <a:r>
                            <a:rPr lang="pt-BR" sz="1600" dirty="0"/>
                            <a:t>2 MB</a:t>
                          </a:r>
                        </a:p>
                      </a:txBody>
                      <a:tcPr/>
                    </a:tc>
                    <a:tc>
                      <a:txBody>
                        <a:bodyPr/>
                        <a:lstStyle/>
                        <a:p>
                          <a:pPr algn="ctr"/>
                          <a:r>
                            <a:rPr lang="pt-BR" sz="1600" dirty="0"/>
                            <a:t>1 MB</a:t>
                          </a:r>
                        </a:p>
                      </a:txBody>
                      <a:tcPr/>
                    </a:tc>
                    <a:tc>
                      <a:txBody>
                        <a:bodyPr/>
                        <a:lstStyle/>
                        <a:p>
                          <a:pPr algn="ctr"/>
                          <a:r>
                            <a:rPr lang="pt-BR" sz="1600" dirty="0"/>
                            <a:t>2 MB</a:t>
                          </a:r>
                        </a:p>
                      </a:txBody>
                      <a:tcPr/>
                    </a:tc>
                    <a:tc>
                      <a:txBody>
                        <a:bodyPr/>
                        <a:lstStyle/>
                        <a:p>
                          <a:pPr algn="ctr"/>
                          <a:r>
                            <a:rPr lang="pt-BR" sz="1600" dirty="0"/>
                            <a:t>4 MB</a:t>
                          </a:r>
                        </a:p>
                      </a:txBody>
                      <a:tcPr/>
                    </a:tc>
                    <a:tc>
                      <a:txBody>
                        <a:bodyPr/>
                        <a:lstStyle/>
                        <a:p>
                          <a:pPr algn="ctr"/>
                          <a:r>
                            <a:rPr lang="pt-BR" sz="1600" dirty="0"/>
                            <a:t>2 MB</a:t>
                          </a:r>
                        </a:p>
                      </a:txBody>
                      <a:tcPr/>
                    </a:tc>
                    <a:extLst>
                      <a:ext uri="{0D108BD9-81ED-4DB2-BD59-A6C34878D82A}">
                        <a16:rowId xmlns:a16="http://schemas.microsoft.com/office/drawing/2014/main" val="1230844552"/>
                      </a:ext>
                    </a:extLst>
                  </a:tr>
                  <a:tr h="370840">
                    <a:tc>
                      <a:txBody>
                        <a:bodyPr/>
                        <a:lstStyle/>
                        <a:p>
                          <a:pPr algn="ctr"/>
                          <a:r>
                            <a:rPr lang="pt-BR" sz="1600" b="1" dirty="0"/>
                            <a:t>Rádio</a:t>
                          </a:r>
                        </a:p>
                      </a:txBody>
                      <a:tcPr/>
                    </a:tc>
                    <a:tc>
                      <a:txBody>
                        <a:bodyPr/>
                        <a:lstStyle/>
                        <a:p>
                          <a:pPr algn="ctr"/>
                          <a:r>
                            <a:rPr lang="pt-BR" sz="1600" dirty="0"/>
                            <a:t>-</a:t>
                          </a:r>
                        </a:p>
                      </a:txBody>
                      <a:tcPr/>
                    </a:tc>
                    <a:tc>
                      <a:txBody>
                        <a:bodyPr/>
                        <a:lstStyle/>
                        <a:p>
                          <a:pPr algn="ctr"/>
                          <a:r>
                            <a:rPr lang="pt-BR" sz="1600" dirty="0"/>
                            <a:t>BLE**</a:t>
                          </a:r>
                        </a:p>
                      </a:txBody>
                      <a:tcPr/>
                    </a:tc>
                    <a:tc>
                      <a:txBody>
                        <a:bodyPr/>
                        <a:lstStyle/>
                        <a:p>
                          <a:pPr algn="ctr"/>
                          <a:r>
                            <a:rPr lang="pt-BR" sz="1600" dirty="0"/>
                            <a:t>BLE/WiFi</a:t>
                          </a:r>
                        </a:p>
                      </a:txBody>
                      <a:tcPr/>
                    </a:tc>
                    <a:tc>
                      <a:txBody>
                        <a:bodyPr/>
                        <a:lstStyle/>
                        <a:p>
                          <a:pPr algn="ctr"/>
                          <a:r>
                            <a:rPr lang="pt-BR" sz="1600" dirty="0"/>
                            <a:t>BLE/WiFi</a:t>
                          </a:r>
                        </a:p>
                      </a:txBody>
                      <a:tcPr/>
                    </a:tc>
                    <a:tc>
                      <a:txBody>
                        <a:bodyPr/>
                        <a:lstStyle/>
                        <a:p>
                          <a:pPr algn="ctr"/>
                          <a:r>
                            <a:rPr lang="pt-BR" sz="1600" dirty="0"/>
                            <a:t>BLE/WiFi</a:t>
                          </a:r>
                        </a:p>
                      </a:txBody>
                      <a:tcPr/>
                    </a:tc>
                    <a:extLst>
                      <a:ext uri="{0D108BD9-81ED-4DB2-BD59-A6C34878D82A}">
                        <a16:rowId xmlns:a16="http://schemas.microsoft.com/office/drawing/2014/main" val="482253283"/>
                      </a:ext>
                    </a:extLst>
                  </a:tr>
                  <a:tr h="370840">
                    <a:tc>
                      <a:txBody>
                        <a:bodyPr/>
                        <a:lstStyle/>
                        <a:p>
                          <a:pPr algn="ctr"/>
                          <a:r>
                            <a:rPr lang="pt-BR" sz="1600" b="1" dirty="0"/>
                            <a:t>Sensores</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tc>
                      <a:txBody>
                        <a:bodyPr/>
                        <a:lstStyle/>
                        <a:p>
                          <a:pPr algn="ctr"/>
                          <a:r>
                            <a:rPr lang="pt-BR" sz="1600" dirty="0"/>
                            <a:t>Sim</a:t>
                          </a:r>
                        </a:p>
                      </a:txBody>
                      <a:tcPr/>
                    </a:tc>
                    <a:tc>
                      <a:txBody>
                        <a:bodyPr/>
                        <a:lstStyle/>
                        <a:p>
                          <a:pPr algn="ctr"/>
                          <a:r>
                            <a:rPr lang="pt-BR" sz="1600" dirty="0"/>
                            <a:t>Não</a:t>
                          </a:r>
                        </a:p>
                      </a:txBody>
                      <a:tcPr/>
                    </a:tc>
                    <a:extLst>
                      <a:ext uri="{0D108BD9-81ED-4DB2-BD59-A6C34878D82A}">
                        <a16:rowId xmlns:a16="http://schemas.microsoft.com/office/drawing/2014/main" val="4248534087"/>
                      </a:ext>
                    </a:extLst>
                  </a:tr>
                  <a:tr h="370840">
                    <a:tc>
                      <a:txBody>
                        <a:bodyPr/>
                        <a:lstStyle/>
                        <a:p>
                          <a:pPr algn="ctr"/>
                          <a:r>
                            <a:rPr lang="pt-BR" sz="1600" b="1" dirty="0"/>
                            <a:t>Preço</a:t>
                          </a:r>
                        </a:p>
                      </a:txBody>
                      <a:tcPr/>
                    </a:tc>
                    <a:tc>
                      <a:txBody>
                        <a:bodyPr/>
                        <a:lstStyle/>
                        <a:p>
                          <a:endParaRPr lang="pt-BR"/>
                        </a:p>
                      </a:txBody>
                      <a:tcPr>
                        <a:blipFill>
                          <a:blip r:embed="rId3"/>
                          <a:stretch>
                            <a:fillRect l="-69231" t="-836066" r="-394505" b="-11475"/>
                          </a:stretch>
                        </a:blipFill>
                      </a:tcPr>
                    </a:tc>
                    <a:tc>
                      <a:txBody>
                        <a:bodyPr/>
                        <a:lstStyle/>
                        <a:p>
                          <a:endParaRPr lang="pt-BR"/>
                        </a:p>
                      </a:txBody>
                      <a:tcPr>
                        <a:blipFill>
                          <a:blip r:embed="rId3"/>
                          <a:stretch>
                            <a:fillRect l="-174340" t="-836066" r="-306415" b="-11475"/>
                          </a:stretch>
                        </a:blipFill>
                      </a:tcPr>
                    </a:tc>
                    <a:tc>
                      <a:txBody>
                        <a:bodyPr/>
                        <a:lstStyle/>
                        <a:p>
                          <a:endParaRPr lang="pt-BR"/>
                        </a:p>
                      </a:txBody>
                      <a:tcPr>
                        <a:blipFill>
                          <a:blip r:embed="rId3"/>
                          <a:stretch>
                            <a:fillRect l="-246441" t="-836066" r="-175254" b="-11475"/>
                          </a:stretch>
                        </a:blipFill>
                      </a:tcPr>
                    </a:tc>
                    <a:tc>
                      <a:txBody>
                        <a:bodyPr/>
                        <a:lstStyle/>
                        <a:p>
                          <a:endParaRPr lang="pt-BR"/>
                        </a:p>
                      </a:txBody>
                      <a:tcPr>
                        <a:blipFill>
                          <a:blip r:embed="rId3"/>
                          <a:stretch>
                            <a:fillRect l="-407171" t="-836066" r="-105976" b="-11475"/>
                          </a:stretch>
                        </a:blipFill>
                      </a:tcPr>
                    </a:tc>
                    <a:tc>
                      <a:txBody>
                        <a:bodyPr/>
                        <a:lstStyle/>
                        <a:p>
                          <a:endParaRPr lang="pt-BR"/>
                        </a:p>
                      </a:txBody>
                      <a:tcPr>
                        <a:blipFill>
                          <a:blip r:embed="rId3"/>
                          <a:stretch>
                            <a:fillRect l="-485878" t="-836066" r="-1527" b="-11475"/>
                          </a:stretch>
                        </a:blipFill>
                      </a:tcPr>
                    </a:tc>
                    <a:extLst>
                      <a:ext uri="{0D108BD9-81ED-4DB2-BD59-A6C34878D82A}">
                        <a16:rowId xmlns:a16="http://schemas.microsoft.com/office/drawing/2014/main" val="3873771758"/>
                      </a:ext>
                    </a:extLst>
                  </a:tr>
                </a:tbl>
              </a:graphicData>
            </a:graphic>
          </p:graphicFrame>
        </mc:Fallback>
      </mc:AlternateContent>
      <p:pic>
        <p:nvPicPr>
          <p:cNvPr id="2050" name="Picture 2">
            <a:extLst>
              <a:ext uri="{FF2B5EF4-FFF2-40B4-BE49-F238E27FC236}">
                <a16:creationId xmlns:a16="http://schemas.microsoft.com/office/drawing/2014/main" id="{E9B07D62-E6B8-0A9F-4C46-3236B2B0E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66" t="17886" r="19969" b="14797"/>
          <a:stretch/>
        </p:blipFill>
        <p:spPr bwMode="auto">
          <a:xfrm>
            <a:off x="8519078" y="2362694"/>
            <a:ext cx="1130471" cy="74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Nano 33 BLE Sense [ABX00031] | Amazon.com.br">
            <a:extLst>
              <a:ext uri="{FF2B5EF4-FFF2-40B4-BE49-F238E27FC236}">
                <a16:creationId xmlns:a16="http://schemas.microsoft.com/office/drawing/2014/main" id="{69BD64CD-8570-2806-E32F-1B69EF20E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8741" y="2288944"/>
            <a:ext cx="1130470"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p32 Esp32 Typc C Placa De Desenvolvimento Wifi + Bluetooth Ultra-baixo  Consumo De Energia Núcleo Duplo Esp-32 Esp-32s Esp 32 Semelhante Esp8266 -  Peças De Reposição - AliExpress">
            <a:extLst>
              <a:ext uri="{FF2B5EF4-FFF2-40B4-BE49-F238E27FC236}">
                <a16:creationId xmlns:a16="http://schemas.microsoft.com/office/drawing/2014/main" id="{E983D9C4-AB1B-0F40-9F10-5D28AE0F4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14" t="30031" r="2304" b="12846"/>
          <a:stretch/>
        </p:blipFill>
        <p:spPr bwMode="auto">
          <a:xfrm>
            <a:off x="6779005" y="2314328"/>
            <a:ext cx="1290278" cy="795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CA RASPBERRY PI PICO W - ACEPIC Tecnologia">
            <a:extLst>
              <a:ext uri="{FF2B5EF4-FFF2-40B4-BE49-F238E27FC236}">
                <a16:creationId xmlns:a16="http://schemas.microsoft.com/office/drawing/2014/main" id="{9C1E59A2-92D3-896D-BAFE-55048A77D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7575" y="2288944"/>
            <a:ext cx="1175575" cy="84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X00042 Arduino | Arduino Portenta H7 Module | 201-1441 | RS Components">
            <a:extLst>
              <a:ext uri="{FF2B5EF4-FFF2-40B4-BE49-F238E27FC236}">
                <a16:creationId xmlns:a16="http://schemas.microsoft.com/office/drawing/2014/main" id="{4D7F960A-E096-D29C-41B4-CAE0E8590BE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71" t="6914" r="6126" b="6916"/>
          <a:stretch/>
        </p:blipFill>
        <p:spPr bwMode="auto">
          <a:xfrm>
            <a:off x="10083932" y="2190197"/>
            <a:ext cx="1246782" cy="92294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1D912A-A905-15FA-76C3-045BA036F272}"/>
              </a:ext>
            </a:extLst>
          </p:cNvPr>
          <p:cNvSpPr txBox="1"/>
          <p:nvPr/>
        </p:nvSpPr>
        <p:spPr>
          <a:xfrm>
            <a:off x="2070407" y="6581001"/>
            <a:ext cx="2125904" cy="276999"/>
          </a:xfrm>
          <a:prstGeom prst="rect">
            <a:avLst/>
          </a:prstGeom>
          <a:noFill/>
        </p:spPr>
        <p:txBody>
          <a:bodyPr wrap="square" rtlCol="0">
            <a:spAutoFit/>
          </a:bodyPr>
          <a:lstStyle/>
          <a:p>
            <a:pPr algn="ctr"/>
            <a:r>
              <a:rPr lang="pt-BR" sz="1200" dirty="0">
                <a:ea typeface="Cambria Math" panose="02040503050406030204" pitchFamily="18" charset="0"/>
              </a:rPr>
              <a:t>* Todas as CPUs são de 32 bits.</a:t>
            </a:r>
            <a:endParaRPr lang="pt-BR" sz="1200" dirty="0"/>
          </a:p>
        </p:txBody>
      </p:sp>
      <p:sp>
        <p:nvSpPr>
          <p:cNvPr id="8" name="CaixaDeTexto 7">
            <a:extLst>
              <a:ext uri="{FF2B5EF4-FFF2-40B4-BE49-F238E27FC236}">
                <a16:creationId xmlns:a16="http://schemas.microsoft.com/office/drawing/2014/main" id="{73E94740-FBB8-8B9B-976F-1EEA5624E272}"/>
              </a:ext>
            </a:extLst>
          </p:cNvPr>
          <p:cNvSpPr txBox="1"/>
          <p:nvPr/>
        </p:nvSpPr>
        <p:spPr>
          <a:xfrm>
            <a:off x="159026" y="1686133"/>
            <a:ext cx="3029714" cy="1200329"/>
          </a:xfrm>
          <a:prstGeom prst="rect">
            <a:avLst/>
          </a:prstGeom>
          <a:noFill/>
        </p:spPr>
        <p:txBody>
          <a:bodyPr wrap="square">
            <a:spAutoFit/>
          </a:bodyPr>
          <a:lstStyle/>
          <a:p>
            <a:pPr algn="ctr"/>
            <a:r>
              <a:rPr lang="pt-BR" sz="2400" dirty="0"/>
              <a:t>Os </a:t>
            </a:r>
            <a:r>
              <a:rPr lang="pt-BR" sz="2400" b="1" i="1" dirty="0" err="1"/>
              <a:t>endpoints</a:t>
            </a:r>
            <a:r>
              <a:rPr lang="pt-BR" sz="2400" dirty="0"/>
              <a:t> são dispositivos com restrições de recursos.</a:t>
            </a:r>
          </a:p>
        </p:txBody>
      </p:sp>
      <p:sp>
        <p:nvSpPr>
          <p:cNvPr id="3" name="CaixaDeTexto 2">
            <a:extLst>
              <a:ext uri="{FF2B5EF4-FFF2-40B4-BE49-F238E27FC236}">
                <a16:creationId xmlns:a16="http://schemas.microsoft.com/office/drawing/2014/main" id="{BA21EC4E-CE9C-5C1E-3723-4F34CBC6A68E}"/>
              </a:ext>
            </a:extLst>
          </p:cNvPr>
          <p:cNvSpPr txBox="1"/>
          <p:nvPr/>
        </p:nvSpPr>
        <p:spPr>
          <a:xfrm>
            <a:off x="4196311" y="6594350"/>
            <a:ext cx="4459368" cy="276999"/>
          </a:xfrm>
          <a:prstGeom prst="rect">
            <a:avLst/>
          </a:prstGeom>
          <a:noFill/>
        </p:spPr>
        <p:txBody>
          <a:bodyPr wrap="square" rtlCol="0">
            <a:spAutoFit/>
          </a:bodyPr>
          <a:lstStyle/>
          <a:p>
            <a:r>
              <a:rPr lang="pt-BR" sz="1200" dirty="0">
                <a:ea typeface="Cambria Math" panose="02040503050406030204" pitchFamily="18" charset="0"/>
              </a:rPr>
              <a:t>** Chip BLE multiprotocolo: suporta os protocolos </a:t>
            </a:r>
            <a:r>
              <a:rPr lang="pt-BR" sz="1200" dirty="0" err="1">
                <a:ea typeface="Cambria Math" panose="02040503050406030204" pitchFamily="18" charset="0"/>
              </a:rPr>
              <a:t>ZigBee</a:t>
            </a:r>
            <a:r>
              <a:rPr lang="pt-BR" sz="1200" dirty="0">
                <a:ea typeface="Cambria Math" panose="02040503050406030204" pitchFamily="18" charset="0"/>
              </a:rPr>
              <a:t> e Thread.</a:t>
            </a:r>
            <a:endParaRPr lang="pt-BR" sz="1200" dirty="0"/>
          </a:p>
        </p:txBody>
      </p:sp>
      <p:sp>
        <p:nvSpPr>
          <p:cNvPr id="7" name="CaixaDeTexto 6">
            <a:extLst>
              <a:ext uri="{FF2B5EF4-FFF2-40B4-BE49-F238E27FC236}">
                <a16:creationId xmlns:a16="http://schemas.microsoft.com/office/drawing/2014/main" id="{EE4E7D52-B052-23AC-E311-783F843F6C65}"/>
              </a:ext>
            </a:extLst>
          </p:cNvPr>
          <p:cNvSpPr txBox="1"/>
          <p:nvPr/>
        </p:nvSpPr>
        <p:spPr>
          <a:xfrm>
            <a:off x="8599248" y="6594350"/>
            <a:ext cx="3672922" cy="276999"/>
          </a:xfrm>
          <a:prstGeom prst="rect">
            <a:avLst/>
          </a:prstGeom>
          <a:noFill/>
        </p:spPr>
        <p:txBody>
          <a:bodyPr wrap="square" rtlCol="0">
            <a:spAutoFit/>
          </a:bodyPr>
          <a:lstStyle/>
          <a:p>
            <a:r>
              <a:rPr lang="pt-BR" sz="1200" dirty="0">
                <a:ea typeface="Cambria Math" panose="02040503050406030204" pitchFamily="18" charset="0"/>
              </a:rPr>
              <a:t>*** É possível rodar aplicações de detecção de objetos.</a:t>
            </a:r>
            <a:endParaRPr lang="pt-BR" sz="1200" dirty="0"/>
          </a:p>
        </p:txBody>
      </p:sp>
    </p:spTree>
    <p:extLst>
      <p:ext uri="{BB962C8B-B14F-4D97-AF65-F5344CB8AC3E}">
        <p14:creationId xmlns:p14="http://schemas.microsoft.com/office/powerpoint/2010/main" val="622521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C074FF-B284-1137-1A8F-CBDB34F76BBB}"/>
              </a:ext>
            </a:extLst>
          </p:cNvPr>
          <p:cNvSpPr>
            <a:spLocks noGrp="1"/>
          </p:cNvSpPr>
          <p:nvPr>
            <p:ph type="title"/>
          </p:nvPr>
        </p:nvSpPr>
        <p:spPr/>
        <p:txBody>
          <a:bodyPr/>
          <a:lstStyle/>
          <a:p>
            <a:r>
              <a:rPr lang="pt-BR" dirty="0"/>
              <a:t>Dominância dos processadores ARM</a:t>
            </a:r>
          </a:p>
        </p:txBody>
      </p:sp>
      <p:sp>
        <p:nvSpPr>
          <p:cNvPr id="3" name="Espaço Reservado para Conteúdo 2">
            <a:extLst>
              <a:ext uri="{FF2B5EF4-FFF2-40B4-BE49-F238E27FC236}">
                <a16:creationId xmlns:a16="http://schemas.microsoft.com/office/drawing/2014/main" id="{A8FC61A8-DE67-16F3-69E6-373AB7C5B1E5}"/>
              </a:ext>
            </a:extLst>
          </p:cNvPr>
          <p:cNvSpPr>
            <a:spLocks noGrp="1"/>
          </p:cNvSpPr>
          <p:nvPr>
            <p:ph idx="1"/>
          </p:nvPr>
        </p:nvSpPr>
        <p:spPr>
          <a:xfrm>
            <a:off x="5885794" y="1825624"/>
            <a:ext cx="6148552" cy="5032375"/>
          </a:xfrm>
        </p:spPr>
        <p:txBody>
          <a:bodyPr>
            <a:normAutofit lnSpcReduction="10000"/>
          </a:bodyPr>
          <a:lstStyle/>
          <a:p>
            <a:r>
              <a:rPr lang="pt-BR" dirty="0"/>
              <a:t>Processadores ARM estão em praticamente todos os sistemas embarcados.</a:t>
            </a:r>
          </a:p>
          <a:p>
            <a:r>
              <a:rPr lang="pt-BR" dirty="0"/>
              <a:t>Isso se deve a alguns fatores principais:</a:t>
            </a:r>
          </a:p>
          <a:p>
            <a:pPr lvl="1"/>
            <a:r>
              <a:rPr lang="pt-BR" b="1" i="1" dirty="0"/>
              <a:t>Alta e</a:t>
            </a:r>
            <a:r>
              <a:rPr lang="pt-BR" b="1" i="1" dirty="0">
                <a:effectLst/>
              </a:rPr>
              <a:t>ficiência energética</a:t>
            </a:r>
            <a:r>
              <a:rPr lang="pt-BR" b="0" i="0" dirty="0">
                <a:effectLst/>
              </a:rPr>
              <a:t>: consomem menos energia em comparação com outras arquiteturas de processadores.</a:t>
            </a:r>
          </a:p>
          <a:p>
            <a:pPr lvl="1"/>
            <a:r>
              <a:rPr lang="pt-BR" b="1" i="1" dirty="0">
                <a:effectLst/>
              </a:rPr>
              <a:t>Baixo Custo</a:t>
            </a:r>
            <a:r>
              <a:rPr lang="pt-BR" b="0" i="0" dirty="0">
                <a:effectLst/>
              </a:rPr>
              <a:t>: como são focados em embarcados, têm alta demanda e com isso têm custo bem menor do que outros processadores.</a:t>
            </a:r>
          </a:p>
          <a:p>
            <a:pPr lvl="1"/>
            <a:r>
              <a:rPr lang="pt-BR" b="1" i="1" dirty="0"/>
              <a:t>Flexibilidade</a:t>
            </a:r>
            <a:r>
              <a:rPr lang="pt-BR" dirty="0"/>
              <a:t>: </a:t>
            </a:r>
            <a:r>
              <a:rPr lang="pt-BR" b="0" i="0" dirty="0">
                <a:effectLst/>
              </a:rPr>
              <a:t>fabricantes podem produzir </a:t>
            </a:r>
            <a:r>
              <a:rPr lang="pt-BR" b="0" i="1" dirty="0">
                <a:effectLst/>
              </a:rPr>
              <a:t>chips</a:t>
            </a:r>
            <a:r>
              <a:rPr lang="pt-BR" b="0" i="0" dirty="0">
                <a:effectLst/>
              </a:rPr>
              <a:t> personalizados para atender a necessidades específicas (número de núcleos, FPU, MMU, DSP, SIMD, etc.). </a:t>
            </a:r>
            <a:endParaRPr lang="pt-BR" dirty="0"/>
          </a:p>
        </p:txBody>
      </p:sp>
      <p:pic>
        <p:nvPicPr>
          <p:cNvPr id="2050" name="Picture 2" descr="ARM revela ARMv9, nova arquitetura de chips mais rápida e segura – Tecnoblog">
            <a:extLst>
              <a:ext uri="{FF2B5EF4-FFF2-40B4-BE49-F238E27FC236}">
                <a16:creationId xmlns:a16="http://schemas.microsoft.com/office/drawing/2014/main" id="{2518111F-9B14-0C8D-60BB-AAC3715C5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40" y="1825624"/>
            <a:ext cx="5000683" cy="28128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M Announces New Cortex-R8 Real-Time Processor">
            <a:extLst>
              <a:ext uri="{FF2B5EF4-FFF2-40B4-BE49-F238E27FC236}">
                <a16:creationId xmlns:a16="http://schemas.microsoft.com/office/drawing/2014/main" id="{F1F6E639-165E-1FDE-CDAE-6BCC7FB498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72" t="57437" r="67759" b="6502"/>
          <a:stretch/>
        </p:blipFill>
        <p:spPr bwMode="auto">
          <a:xfrm>
            <a:off x="317540" y="4923388"/>
            <a:ext cx="1774021" cy="13507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M Announces New Cortex-R8 Real-Time Processor">
            <a:extLst>
              <a:ext uri="{FF2B5EF4-FFF2-40B4-BE49-F238E27FC236}">
                <a16:creationId xmlns:a16="http://schemas.microsoft.com/office/drawing/2014/main" id="{44D12A83-705C-2EF4-298B-4A86F27264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293" t="58434" r="37155" b="5837"/>
          <a:stretch/>
        </p:blipFill>
        <p:spPr bwMode="auto">
          <a:xfrm>
            <a:off x="2249219" y="4923388"/>
            <a:ext cx="1935021" cy="13507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RM Announces New Cortex-R8 Real-Time Processor">
            <a:extLst>
              <a:ext uri="{FF2B5EF4-FFF2-40B4-BE49-F238E27FC236}">
                <a16:creationId xmlns:a16="http://schemas.microsoft.com/office/drawing/2014/main" id="{C62B96CB-3CE1-2F72-D38C-EA301A51E1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414" t="55775" r="7586" b="7167"/>
          <a:stretch/>
        </p:blipFill>
        <p:spPr bwMode="auto">
          <a:xfrm>
            <a:off x="4223815" y="4898205"/>
            <a:ext cx="1756575" cy="135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873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8A548-721B-2F1C-FA71-406773F1D3EF}"/>
              </a:ext>
            </a:extLst>
          </p:cNvPr>
          <p:cNvSpPr>
            <a:spLocks noGrp="1"/>
          </p:cNvSpPr>
          <p:nvPr>
            <p:ph type="title"/>
          </p:nvPr>
        </p:nvSpPr>
        <p:spPr>
          <a:xfrm>
            <a:off x="838200" y="365125"/>
            <a:ext cx="10796752" cy="1325563"/>
          </a:xfrm>
        </p:spPr>
        <p:txBody>
          <a:bodyPr/>
          <a:lstStyle/>
          <a:p>
            <a:r>
              <a:rPr lang="pt-BR" dirty="0"/>
              <a:t>CPUs ARM </a:t>
            </a:r>
            <a:r>
              <a:rPr lang="pt-BR" dirty="0" err="1"/>
              <a:t>Cortex</a:t>
            </a:r>
            <a:r>
              <a:rPr lang="pt-BR" dirty="0"/>
              <a:t> para sistemas embarcados</a:t>
            </a:r>
          </a:p>
        </p:txBody>
      </p:sp>
      <p:sp>
        <p:nvSpPr>
          <p:cNvPr id="3" name="Espaço Reservado para Conteúdo 2">
            <a:extLst>
              <a:ext uri="{FF2B5EF4-FFF2-40B4-BE49-F238E27FC236}">
                <a16:creationId xmlns:a16="http://schemas.microsoft.com/office/drawing/2014/main" id="{5F8716DE-7ADD-6778-BBE4-F45374A55917}"/>
              </a:ext>
            </a:extLst>
          </p:cNvPr>
          <p:cNvSpPr>
            <a:spLocks noGrp="1"/>
          </p:cNvSpPr>
          <p:nvPr>
            <p:ph idx="1"/>
          </p:nvPr>
        </p:nvSpPr>
        <p:spPr>
          <a:xfrm>
            <a:off x="7241628" y="1597572"/>
            <a:ext cx="4855779" cy="5260429"/>
          </a:xfrm>
        </p:spPr>
        <p:txBody>
          <a:bodyPr>
            <a:normAutofit fontScale="92500" lnSpcReduction="10000"/>
          </a:bodyPr>
          <a:lstStyle/>
          <a:p>
            <a:r>
              <a:rPr lang="pt-BR" b="1" dirty="0" err="1"/>
              <a:t>Cortex</a:t>
            </a:r>
            <a:r>
              <a:rPr lang="pt-BR" b="1" dirty="0"/>
              <a:t> A</a:t>
            </a:r>
            <a:r>
              <a:rPr lang="pt-BR" dirty="0"/>
              <a:t>: alta performance.</a:t>
            </a:r>
          </a:p>
          <a:p>
            <a:pPr lvl="1">
              <a:buFont typeface="Wingdings" panose="05000000000000000000" pitchFamily="2" charset="2"/>
              <a:buChar char="§"/>
            </a:pPr>
            <a:r>
              <a:rPr lang="pt-BR" dirty="0"/>
              <a:t>Suportam até 4 cores. </a:t>
            </a:r>
          </a:p>
          <a:p>
            <a:pPr lvl="1">
              <a:buFont typeface="Wingdings" panose="05000000000000000000" pitchFamily="2" charset="2"/>
              <a:buChar char="§"/>
            </a:pPr>
            <a:r>
              <a:rPr lang="pt-BR" dirty="0"/>
              <a:t>Por terem MMU, executam </a:t>
            </a:r>
            <a:r>
              <a:rPr lang="pt-BR" dirty="0" err="1"/>
              <a:t>SOs</a:t>
            </a:r>
            <a:r>
              <a:rPr lang="pt-BR" dirty="0"/>
              <a:t> completos, como Android e Linux.</a:t>
            </a:r>
          </a:p>
          <a:p>
            <a:r>
              <a:rPr lang="pt-BR" b="1" dirty="0" err="1"/>
              <a:t>Cortex</a:t>
            </a:r>
            <a:r>
              <a:rPr lang="pt-BR" b="1" dirty="0"/>
              <a:t> R</a:t>
            </a:r>
            <a:r>
              <a:rPr lang="pt-BR" dirty="0"/>
              <a:t>: alta performance  e resposta rápida. </a:t>
            </a:r>
          </a:p>
          <a:p>
            <a:pPr lvl="1">
              <a:buFont typeface="Wingdings" panose="05000000000000000000" pitchFamily="2" charset="2"/>
              <a:buChar char="§"/>
            </a:pPr>
            <a:r>
              <a:rPr lang="pt-BR" dirty="0"/>
              <a:t>Suportam até 2 cores.</a:t>
            </a:r>
          </a:p>
          <a:p>
            <a:pPr lvl="1">
              <a:buFont typeface="Wingdings" panose="05000000000000000000" pitchFamily="2" charset="2"/>
              <a:buChar char="§"/>
            </a:pPr>
            <a:r>
              <a:rPr lang="pt-BR" dirty="0"/>
              <a:t>Possuem </a:t>
            </a:r>
            <a:r>
              <a:rPr lang="pt-BR" dirty="0">
                <a:effectLst/>
              </a:rPr>
              <a:t>recursos de redundância e recuperação de falhas.</a:t>
            </a:r>
            <a:endParaRPr lang="pt-BR" dirty="0"/>
          </a:p>
          <a:p>
            <a:pPr lvl="1">
              <a:buFont typeface="Wingdings" panose="05000000000000000000" pitchFamily="2" charset="2"/>
              <a:buChar char="§"/>
            </a:pPr>
            <a:r>
              <a:rPr lang="pt-BR" dirty="0"/>
              <a:t>Por não terem MMU, não executam </a:t>
            </a:r>
            <a:r>
              <a:rPr lang="pt-BR" dirty="0" err="1"/>
              <a:t>SOs</a:t>
            </a:r>
            <a:r>
              <a:rPr lang="pt-BR" dirty="0"/>
              <a:t> completos, apenas </a:t>
            </a:r>
            <a:r>
              <a:rPr lang="pt-BR" dirty="0" err="1"/>
              <a:t>SOs</a:t>
            </a:r>
            <a:r>
              <a:rPr lang="pt-BR" dirty="0"/>
              <a:t> mais simples como </a:t>
            </a:r>
            <a:r>
              <a:rPr lang="pt-BR" dirty="0" err="1"/>
              <a:t>RTOSs</a:t>
            </a:r>
            <a:r>
              <a:rPr lang="pt-BR" dirty="0"/>
              <a:t>.</a:t>
            </a:r>
          </a:p>
          <a:p>
            <a:r>
              <a:rPr lang="pt-BR" b="1" dirty="0" err="1"/>
              <a:t>Cortex</a:t>
            </a:r>
            <a:r>
              <a:rPr lang="pt-BR" b="1" dirty="0"/>
              <a:t> M</a:t>
            </a:r>
            <a:r>
              <a:rPr lang="pt-BR" dirty="0"/>
              <a:t>: pequenos e com baixíssimo consumo.</a:t>
            </a:r>
          </a:p>
          <a:p>
            <a:pPr lvl="1">
              <a:buFont typeface="Wingdings" panose="05000000000000000000" pitchFamily="2" charset="2"/>
              <a:buChar char="§"/>
            </a:pPr>
            <a:r>
              <a:rPr lang="pt-BR" dirty="0"/>
              <a:t>Não executam </a:t>
            </a:r>
            <a:r>
              <a:rPr lang="pt-BR" dirty="0" err="1"/>
              <a:t>SOs</a:t>
            </a:r>
            <a:r>
              <a:rPr lang="pt-BR" dirty="0"/>
              <a:t> completos.</a:t>
            </a:r>
          </a:p>
        </p:txBody>
      </p:sp>
      <p:pic>
        <p:nvPicPr>
          <p:cNvPr id="11" name="Imagem 10">
            <a:extLst>
              <a:ext uri="{FF2B5EF4-FFF2-40B4-BE49-F238E27FC236}">
                <a16:creationId xmlns:a16="http://schemas.microsoft.com/office/drawing/2014/main" id="{E1E4D882-DB9A-5FC7-598C-43444E0B0659}"/>
              </a:ext>
            </a:extLst>
          </p:cNvPr>
          <p:cNvPicPr>
            <a:picLocks noChangeAspect="1"/>
          </p:cNvPicPr>
          <p:nvPr/>
        </p:nvPicPr>
        <p:blipFill rotWithShape="1">
          <a:blip r:embed="rId3">
            <a:extLst>
              <a:ext uri="{28A0092B-C50C-407E-A947-70E740481C1C}">
                <a14:useLocalDpi xmlns:a14="http://schemas.microsoft.com/office/drawing/2010/main" val="0"/>
              </a:ext>
            </a:extLst>
          </a:blip>
          <a:srcRect l="1012" b="1881"/>
          <a:stretch/>
        </p:blipFill>
        <p:spPr>
          <a:xfrm>
            <a:off x="25050" y="1573647"/>
            <a:ext cx="7237598" cy="4699881"/>
          </a:xfrm>
          <a:prstGeom prst="rect">
            <a:avLst/>
          </a:prstGeom>
        </p:spPr>
      </p:pic>
      <p:sp>
        <p:nvSpPr>
          <p:cNvPr id="14" name="CaixaDeTexto 13">
            <a:extLst>
              <a:ext uri="{FF2B5EF4-FFF2-40B4-BE49-F238E27FC236}">
                <a16:creationId xmlns:a16="http://schemas.microsoft.com/office/drawing/2014/main" id="{317FCA5B-6F59-804E-1F7C-C6D105428FE2}"/>
              </a:ext>
            </a:extLst>
          </p:cNvPr>
          <p:cNvSpPr txBox="1"/>
          <p:nvPr/>
        </p:nvSpPr>
        <p:spPr>
          <a:xfrm>
            <a:off x="931203" y="6102189"/>
            <a:ext cx="3691039" cy="646331"/>
          </a:xfrm>
          <a:prstGeom prst="rect">
            <a:avLst/>
          </a:prstGeom>
          <a:noFill/>
        </p:spPr>
        <p:txBody>
          <a:bodyPr wrap="square" rtlCol="0">
            <a:spAutoFit/>
          </a:bodyPr>
          <a:lstStyle/>
          <a:p>
            <a:pPr algn="ctr"/>
            <a:r>
              <a:rPr lang="pt-BR" sz="1200" dirty="0"/>
              <a:t>Família usada em </a:t>
            </a:r>
            <a:r>
              <a:rPr lang="pt-BR" sz="1200" b="0" i="0" dirty="0">
                <a:effectLst/>
              </a:rPr>
              <a:t>sistemas que requerem alta eficiência energética e recursos limitados. Porém, a alta eficiência energética</a:t>
            </a:r>
            <a:r>
              <a:rPr lang="pt-BR" sz="1200" dirty="0"/>
              <a:t> </a:t>
            </a:r>
            <a:r>
              <a:rPr lang="pt-BR" sz="1200" b="0" i="0" dirty="0">
                <a:effectLst/>
              </a:rPr>
              <a:t>implica em menor poder computacional.</a:t>
            </a:r>
            <a:endParaRPr lang="pt-BR" sz="1200" dirty="0"/>
          </a:p>
        </p:txBody>
      </p:sp>
      <p:sp>
        <p:nvSpPr>
          <p:cNvPr id="15" name="Retângulo 14">
            <a:extLst>
              <a:ext uri="{FF2B5EF4-FFF2-40B4-BE49-F238E27FC236}">
                <a16:creationId xmlns:a16="http://schemas.microsoft.com/office/drawing/2014/main" id="{65E15F29-C070-7BA6-413A-943C45F56AF0}"/>
              </a:ext>
            </a:extLst>
          </p:cNvPr>
          <p:cNvSpPr/>
          <p:nvPr/>
        </p:nvSpPr>
        <p:spPr>
          <a:xfrm>
            <a:off x="325820" y="4665333"/>
            <a:ext cx="2469931" cy="132556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Angulado 16">
            <a:extLst>
              <a:ext uri="{FF2B5EF4-FFF2-40B4-BE49-F238E27FC236}">
                <a16:creationId xmlns:a16="http://schemas.microsoft.com/office/drawing/2014/main" id="{5AB7648F-FE0B-224B-9D75-925605BE91A7}"/>
              </a:ext>
            </a:extLst>
          </p:cNvPr>
          <p:cNvCxnSpPr>
            <a:cxnSpLocks/>
          </p:cNvCxnSpPr>
          <p:nvPr/>
        </p:nvCxnSpPr>
        <p:spPr>
          <a:xfrm rot="16200000" flipH="1">
            <a:off x="623475" y="6117627"/>
            <a:ext cx="429450" cy="1860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931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pic>
        <p:nvPicPr>
          <p:cNvPr id="7" name="Imagem 6">
            <a:extLst>
              <a:ext uri="{FF2B5EF4-FFF2-40B4-BE49-F238E27FC236}">
                <a16:creationId xmlns:a16="http://schemas.microsoft.com/office/drawing/2014/main" id="{C4B70E1D-FB25-C150-9C3B-D7E5B5325080}"/>
              </a:ext>
            </a:extLst>
          </p:cNvPr>
          <p:cNvPicPr>
            <a:picLocks noChangeAspect="1"/>
          </p:cNvPicPr>
          <p:nvPr/>
        </p:nvPicPr>
        <p:blipFill>
          <a:blip r:embed="rId2"/>
          <a:stretch>
            <a:fillRect/>
          </a:stretch>
        </p:blipFill>
        <p:spPr>
          <a:xfrm>
            <a:off x="252248" y="2689828"/>
            <a:ext cx="5938345" cy="2399666"/>
          </a:xfrm>
          <a:prstGeom prst="rect">
            <a:avLst/>
          </a:prstGeom>
        </p:spPr>
      </p:pic>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461090" y="1825624"/>
            <a:ext cx="5478662" cy="5032376"/>
          </a:xfrm>
        </p:spPr>
        <p:txBody>
          <a:bodyPr/>
          <a:lstStyle/>
          <a:p>
            <a:pPr marL="0" indent="0">
              <a:buNone/>
            </a:pPr>
            <a:r>
              <a:rPr lang="pt-BR" sz="3200" b="1" dirty="0"/>
              <a:t>Cortex-M0+ e M0</a:t>
            </a:r>
          </a:p>
          <a:p>
            <a:r>
              <a:rPr lang="pt-BR" b="0" i="0" dirty="0">
                <a:effectLst/>
              </a:rPr>
              <a:t>Apresenta um </a:t>
            </a:r>
            <a:r>
              <a:rPr lang="pt-BR" b="1" i="1" dirty="0">
                <a:effectLst/>
              </a:rPr>
              <a:t>conjunto de instruções simplificado</a:t>
            </a:r>
            <a:r>
              <a:rPr lang="pt-BR" b="0" i="0" dirty="0">
                <a:effectLst/>
              </a:rPr>
              <a:t>, projetado para </a:t>
            </a:r>
            <a:r>
              <a:rPr lang="pt-BR" b="1" i="1" dirty="0">
                <a:effectLst/>
              </a:rPr>
              <a:t>economizar espaço e energia em sistemas com recursos limitados</a:t>
            </a:r>
            <a:r>
              <a:rPr lang="pt-BR" b="0" i="0" dirty="0">
                <a:effectLst/>
              </a:rPr>
              <a:t>.</a:t>
            </a:r>
            <a:endParaRPr lang="pt-BR" dirty="0"/>
          </a:p>
          <a:p>
            <a:r>
              <a:rPr lang="pt-BR" dirty="0"/>
              <a:t>Possui um conjunto de instruções para </a:t>
            </a:r>
            <a:r>
              <a:rPr lang="pt-BR" b="1" i="1" dirty="0"/>
              <a:t>processamento de dados de uso geral </a:t>
            </a:r>
            <a:r>
              <a:rPr lang="pt-BR" dirty="0"/>
              <a:t>e </a:t>
            </a:r>
            <a:r>
              <a:rPr lang="pt-BR" b="1" i="1" dirty="0"/>
              <a:t>tarefas simples de controle de E/S</a:t>
            </a:r>
            <a:r>
              <a:rPr lang="pt-BR" dirty="0"/>
              <a:t>.</a:t>
            </a:r>
          </a:p>
        </p:txBody>
      </p:sp>
    </p:spTree>
    <p:extLst>
      <p:ext uri="{BB962C8B-B14F-4D97-AF65-F5344CB8AC3E}">
        <p14:creationId xmlns:p14="http://schemas.microsoft.com/office/powerpoint/2010/main" val="1002609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842234" y="1825624"/>
            <a:ext cx="5160580" cy="5032375"/>
          </a:xfrm>
        </p:spPr>
        <p:txBody>
          <a:bodyPr>
            <a:normAutofit/>
          </a:bodyPr>
          <a:lstStyle/>
          <a:p>
            <a:pPr marL="0" indent="0">
              <a:buNone/>
            </a:pPr>
            <a:r>
              <a:rPr lang="pt-BR" sz="3200" b="1" dirty="0"/>
              <a:t>Cortex-M3</a:t>
            </a:r>
          </a:p>
          <a:p>
            <a:r>
              <a:rPr lang="pt-BR" dirty="0"/>
              <a:t>O conjunto de instruções aumenta com o modelo.</a:t>
            </a:r>
          </a:p>
          <a:p>
            <a:r>
              <a:rPr lang="pt-BR" dirty="0"/>
              <a:t>Cada modelo maior oferece um superconjunto das instruções do modelo anterior. </a:t>
            </a:r>
          </a:p>
          <a:p>
            <a:pPr lvl="1">
              <a:buFont typeface="Wingdings" panose="05000000000000000000" pitchFamily="2" charset="2"/>
              <a:buChar char="§"/>
            </a:pPr>
            <a:r>
              <a:rPr lang="pt-BR" dirty="0"/>
              <a:t>Por exemplo, um M3 deve executar códigos do M0/M0+.</a:t>
            </a:r>
          </a:p>
          <a:p>
            <a:r>
              <a:rPr lang="pt-BR" dirty="0"/>
              <a:t>Os Cortex-M3 adicionam instruções para manipulação de bits e divisão em hardware.</a:t>
            </a:r>
          </a:p>
        </p:txBody>
      </p:sp>
      <p:pic>
        <p:nvPicPr>
          <p:cNvPr id="5" name="Imagem 4">
            <a:extLst>
              <a:ext uri="{FF2B5EF4-FFF2-40B4-BE49-F238E27FC236}">
                <a16:creationId xmlns:a16="http://schemas.microsoft.com/office/drawing/2014/main" id="{3E6C70E5-F85D-1F23-54F0-251C7D0FFC60}"/>
              </a:ext>
            </a:extLst>
          </p:cNvPr>
          <p:cNvPicPr>
            <a:picLocks noChangeAspect="1"/>
          </p:cNvPicPr>
          <p:nvPr/>
        </p:nvPicPr>
        <p:blipFill>
          <a:blip r:embed="rId3"/>
          <a:stretch>
            <a:fillRect/>
          </a:stretch>
        </p:blipFill>
        <p:spPr>
          <a:xfrm>
            <a:off x="189186" y="2437578"/>
            <a:ext cx="6257161" cy="2891167"/>
          </a:xfrm>
          <a:prstGeom prst="rect">
            <a:avLst/>
          </a:prstGeom>
        </p:spPr>
      </p:pic>
    </p:spTree>
    <p:extLst>
      <p:ext uri="{BB962C8B-B14F-4D97-AF65-F5344CB8AC3E}">
        <p14:creationId xmlns:p14="http://schemas.microsoft.com/office/powerpoint/2010/main" val="83687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Recapitulando</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169572" y="1569146"/>
            <a:ext cx="5794094" cy="5288854"/>
          </a:xfrm>
        </p:spPr>
        <p:txBody>
          <a:bodyPr>
            <a:normAutofit/>
          </a:bodyPr>
          <a:lstStyle/>
          <a:p>
            <a:r>
              <a:rPr lang="pt-BR" dirty="0"/>
              <a:t>Vimos anteriormente que </a:t>
            </a:r>
            <a:r>
              <a:rPr lang="pt-BR" b="1" i="1" dirty="0" err="1"/>
              <a:t>TinyML</a:t>
            </a:r>
            <a:r>
              <a:rPr lang="pt-BR" dirty="0"/>
              <a:t> é a junção de </a:t>
            </a:r>
            <a:r>
              <a:rPr lang="pt-BR" b="1" i="1" dirty="0"/>
              <a:t>ML </a:t>
            </a:r>
            <a:r>
              <a:rPr lang="pt-BR" dirty="0"/>
              <a:t>com</a:t>
            </a:r>
            <a:r>
              <a:rPr lang="pt-BR" b="1" i="1" dirty="0"/>
              <a:t> sistemas embarcados</a:t>
            </a:r>
            <a:r>
              <a:rPr lang="pt-BR" dirty="0"/>
              <a:t>.</a:t>
            </a:r>
          </a:p>
          <a:p>
            <a:r>
              <a:rPr lang="pt-BR" dirty="0"/>
              <a:t>Ou seja, é a execução de algoritmos de ML em sistemas com </a:t>
            </a:r>
            <a:r>
              <a:rPr lang="pt-BR" b="1" i="1" dirty="0">
                <a:effectLst/>
              </a:rPr>
              <a:t>restrições de processamento, memória e consumo de energia</a:t>
            </a:r>
            <a:r>
              <a:rPr lang="pt-BR" b="0" i="0" dirty="0">
                <a:effectLst/>
              </a:rPr>
              <a:t>.</a:t>
            </a:r>
          </a:p>
          <a:p>
            <a:r>
              <a:rPr lang="pt-BR" dirty="0"/>
              <a:t>Nesta aula, falaremos sobre os </a:t>
            </a:r>
            <a:r>
              <a:rPr lang="pt-BR" b="1" i="1" dirty="0"/>
              <a:t>desafios de hardware (HW) </a:t>
            </a:r>
            <a:r>
              <a:rPr lang="pt-BR" dirty="0"/>
              <a:t>para execução de </a:t>
            </a:r>
            <a:r>
              <a:rPr lang="pt-BR" b="1" i="1" dirty="0"/>
              <a:t>aplicações de ML </a:t>
            </a:r>
            <a:r>
              <a:rPr lang="pt-BR" dirty="0"/>
              <a:t>em dispositivos com </a:t>
            </a:r>
            <a:r>
              <a:rPr lang="pt-BR" b="1" i="1" dirty="0"/>
              <a:t>restrições de custo, recursos e consumo</a:t>
            </a:r>
            <a:r>
              <a:rPr lang="pt-BR" dirty="0"/>
              <a:t>.</a:t>
            </a:r>
          </a:p>
        </p:txBody>
      </p:sp>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543466" y="2184650"/>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174207" y="3303384"/>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016829" y="3523593"/>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632027" y="1825624"/>
            <a:ext cx="5465379" cy="5032375"/>
          </a:xfrm>
        </p:spPr>
        <p:txBody>
          <a:bodyPr>
            <a:normAutofit fontScale="92500" lnSpcReduction="20000"/>
          </a:bodyPr>
          <a:lstStyle/>
          <a:p>
            <a:pPr marL="0" indent="0">
              <a:buNone/>
            </a:pPr>
            <a:r>
              <a:rPr lang="pt-BR" sz="3000" b="1" dirty="0"/>
              <a:t>Cortex-M4</a:t>
            </a:r>
            <a:endParaRPr lang="pt-BR" b="1" dirty="0"/>
          </a:p>
          <a:p>
            <a:r>
              <a:rPr lang="pt-BR" dirty="0"/>
              <a:t>Adiciona instruções básicas de processamento digital de sinais (DSP) como:</a:t>
            </a:r>
          </a:p>
          <a:p>
            <a:pPr lvl="1">
              <a:buFont typeface="Wingdings" panose="05000000000000000000" pitchFamily="2" charset="2"/>
              <a:buChar char="§"/>
            </a:pPr>
            <a:r>
              <a:rPr lang="pt-BR" b="1" dirty="0"/>
              <a:t>Single </a:t>
            </a:r>
            <a:r>
              <a:rPr lang="pt-BR" b="1" dirty="0" err="1"/>
              <a:t>Instruction</a:t>
            </a:r>
            <a:r>
              <a:rPr lang="pt-BR" b="1" dirty="0"/>
              <a:t> </a:t>
            </a:r>
            <a:r>
              <a:rPr lang="pt-BR" b="1" dirty="0" err="1"/>
              <a:t>Multiple</a:t>
            </a:r>
            <a:r>
              <a:rPr lang="pt-BR" b="1" dirty="0"/>
              <a:t> Data (SIMD)</a:t>
            </a:r>
            <a:r>
              <a:rPr lang="pt-BR" dirty="0"/>
              <a:t>: a mesma instrução é aplicada a grandes quantidades de dados. </a:t>
            </a:r>
          </a:p>
          <a:p>
            <a:pPr lvl="1">
              <a:buFont typeface="Wingdings" panose="05000000000000000000" pitchFamily="2" charset="2"/>
              <a:buChar char="§"/>
            </a:pPr>
            <a:r>
              <a:rPr lang="pt-BR" b="1" dirty="0" err="1"/>
              <a:t>Multiply</a:t>
            </a:r>
            <a:r>
              <a:rPr lang="pt-BR" b="1" dirty="0"/>
              <a:t> </a:t>
            </a:r>
            <a:r>
              <a:rPr lang="pt-BR" b="1" dirty="0" err="1"/>
              <a:t>and</a:t>
            </a:r>
            <a:r>
              <a:rPr lang="pt-BR" b="1" dirty="0"/>
              <a:t> </a:t>
            </a:r>
            <a:r>
              <a:rPr lang="pt-BR" b="1" dirty="0" err="1"/>
              <a:t>Accumulate</a:t>
            </a:r>
            <a:r>
              <a:rPr lang="pt-BR" b="1" dirty="0"/>
              <a:t> (MAC)</a:t>
            </a:r>
            <a:r>
              <a:rPr lang="pt-BR" dirty="0"/>
              <a:t>: realiza multiplicação e soma em um único ciclo de clock.</a:t>
            </a:r>
          </a:p>
          <a:p>
            <a:r>
              <a:rPr lang="pt-BR" dirty="0"/>
              <a:t>Esses instruções </a:t>
            </a:r>
            <a:r>
              <a:rPr lang="pt-BR" b="1" i="1" dirty="0"/>
              <a:t>aceleram tarefas complexas de processamento de dados</a:t>
            </a:r>
            <a:r>
              <a:rPr lang="pt-BR" dirty="0"/>
              <a:t>, como as encontradas em aplicações de áudio e vídeo.</a:t>
            </a:r>
          </a:p>
          <a:p>
            <a:r>
              <a:rPr lang="pt-BR" dirty="0"/>
              <a:t>Pode ter </a:t>
            </a:r>
            <a:r>
              <a:rPr lang="pt-BR" b="1" i="1" dirty="0"/>
              <a:t>opcionalmente</a:t>
            </a:r>
            <a:r>
              <a:rPr lang="pt-BR" dirty="0"/>
              <a:t> uma unidade de ponto flutuante (FPU).</a:t>
            </a:r>
          </a:p>
        </p:txBody>
      </p:sp>
      <p:pic>
        <p:nvPicPr>
          <p:cNvPr id="4" name="Imagem 3">
            <a:extLst>
              <a:ext uri="{FF2B5EF4-FFF2-40B4-BE49-F238E27FC236}">
                <a16:creationId xmlns:a16="http://schemas.microsoft.com/office/drawing/2014/main" id="{04C1123F-F382-134D-FC66-F8C48013ECF3}"/>
              </a:ext>
            </a:extLst>
          </p:cNvPr>
          <p:cNvPicPr>
            <a:picLocks noChangeAspect="1"/>
          </p:cNvPicPr>
          <p:nvPr/>
        </p:nvPicPr>
        <p:blipFill>
          <a:blip r:embed="rId3"/>
          <a:stretch>
            <a:fillRect/>
          </a:stretch>
        </p:blipFill>
        <p:spPr>
          <a:xfrm>
            <a:off x="189186" y="2340581"/>
            <a:ext cx="6369269" cy="3248623"/>
          </a:xfrm>
          <a:prstGeom prst="rect">
            <a:avLst/>
          </a:prstGeom>
        </p:spPr>
      </p:pic>
    </p:spTree>
    <p:extLst>
      <p:ext uri="{BB962C8B-B14F-4D97-AF65-F5344CB8AC3E}">
        <p14:creationId xmlns:p14="http://schemas.microsoft.com/office/powerpoint/2010/main" val="393888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a:bodyPr>
          <a:lstStyle/>
          <a:p>
            <a:pPr marL="0" indent="0">
              <a:buNone/>
            </a:pPr>
            <a:r>
              <a:rPr lang="pt-BR" sz="3000" b="1" dirty="0"/>
              <a:t>Cortex-M4F</a:t>
            </a:r>
          </a:p>
          <a:p>
            <a:r>
              <a:rPr lang="pt-BR" dirty="0"/>
              <a:t>Superconjunto contendo todas as instruções dos modelos anteriores.</a:t>
            </a:r>
          </a:p>
          <a:p>
            <a:r>
              <a:rPr lang="pt-BR" dirty="0"/>
              <a:t>Diferença para o M4 é que já vem com uma unidade de ponto flutuante (FPU).</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2684906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A5536-E433-CB63-9D32-2E846F3A6506}"/>
              </a:ext>
            </a:extLst>
          </p:cNvPr>
          <p:cNvSpPr>
            <a:spLocks noGrp="1"/>
          </p:cNvSpPr>
          <p:nvPr>
            <p:ph type="title"/>
          </p:nvPr>
        </p:nvSpPr>
        <p:spPr/>
        <p:txBody>
          <a:bodyPr/>
          <a:lstStyle/>
          <a:p>
            <a:r>
              <a:rPr lang="pt-BR" dirty="0"/>
              <a:t>Conjunto de instruções da família ARM </a:t>
            </a:r>
            <a:r>
              <a:rPr lang="pt-BR" dirty="0" err="1"/>
              <a:t>Cortex</a:t>
            </a:r>
            <a:r>
              <a:rPr lang="pt-BR" dirty="0"/>
              <a:t>-M</a:t>
            </a:r>
          </a:p>
        </p:txBody>
      </p:sp>
      <p:sp>
        <p:nvSpPr>
          <p:cNvPr id="8" name="Espaço Reservado para Conteúdo 2">
            <a:extLst>
              <a:ext uri="{FF2B5EF4-FFF2-40B4-BE49-F238E27FC236}">
                <a16:creationId xmlns:a16="http://schemas.microsoft.com/office/drawing/2014/main" id="{3D851E3E-DE15-DD44-93D0-92902D4930B3}"/>
              </a:ext>
            </a:extLst>
          </p:cNvPr>
          <p:cNvSpPr>
            <a:spLocks noGrp="1"/>
          </p:cNvSpPr>
          <p:nvPr>
            <p:ph idx="1"/>
          </p:nvPr>
        </p:nvSpPr>
        <p:spPr>
          <a:xfrm>
            <a:off x="6704945" y="1690688"/>
            <a:ext cx="5392462" cy="5167311"/>
          </a:xfrm>
        </p:spPr>
        <p:txBody>
          <a:bodyPr>
            <a:normAutofit fontScale="92500" lnSpcReduction="10000"/>
          </a:bodyPr>
          <a:lstStyle/>
          <a:p>
            <a:pPr marL="0" indent="0">
              <a:buNone/>
            </a:pPr>
            <a:r>
              <a:rPr lang="pt-BR" b="1" dirty="0"/>
              <a:t>Observações</a:t>
            </a:r>
          </a:p>
          <a:p>
            <a:r>
              <a:rPr lang="pt-BR" dirty="0"/>
              <a:t>Até os modelos M3 e M4 não há FPU, todas as operações são feitas em </a:t>
            </a:r>
            <a:r>
              <a:rPr lang="pt-BR" b="1" i="1" dirty="0"/>
              <a:t>ponto fixo</a:t>
            </a:r>
            <a:r>
              <a:rPr lang="pt-BR" dirty="0"/>
              <a:t>.</a:t>
            </a:r>
          </a:p>
          <a:p>
            <a:r>
              <a:rPr lang="pt-BR" dirty="0"/>
              <a:t>Com o </a:t>
            </a:r>
            <a:r>
              <a:rPr lang="pt-BR" dirty="0" err="1"/>
              <a:t>TinyML</a:t>
            </a:r>
            <a:r>
              <a:rPr lang="pt-BR" dirty="0"/>
              <a:t>, vamos evitar ao máximo usar operações em </a:t>
            </a:r>
            <a:r>
              <a:rPr lang="pt-BR" b="1" i="1" dirty="0"/>
              <a:t>ponto flutuante</a:t>
            </a:r>
            <a:r>
              <a:rPr lang="pt-BR" dirty="0"/>
              <a:t>, pois </a:t>
            </a:r>
            <a:r>
              <a:rPr lang="pt-BR" b="1" i="1" dirty="0">
                <a:solidFill>
                  <a:srgbClr val="00B050"/>
                </a:solidFill>
              </a:rPr>
              <a:t>consomem mais memória e processamento, o que implica em mais consumo de energia</a:t>
            </a:r>
            <a:r>
              <a:rPr lang="pt-BR" dirty="0"/>
              <a:t>.</a:t>
            </a:r>
          </a:p>
          <a:p>
            <a:pPr lvl="1">
              <a:buFont typeface="Wingdings" panose="05000000000000000000" pitchFamily="2" charset="2"/>
              <a:buChar char="§"/>
            </a:pPr>
            <a:r>
              <a:rPr lang="pt-BR" dirty="0"/>
              <a:t>Uma variável de ponto flutuante de precisão simples ocupa 4 bytes.</a:t>
            </a:r>
          </a:p>
          <a:p>
            <a:pPr lvl="1">
              <a:buFont typeface="Wingdings" panose="05000000000000000000" pitchFamily="2" charset="2"/>
              <a:buChar char="§"/>
            </a:pPr>
            <a:r>
              <a:rPr lang="pt-BR" dirty="0"/>
              <a:t>O uso de operações em </a:t>
            </a:r>
            <a:r>
              <a:rPr lang="pt-BR" b="1" i="1" dirty="0"/>
              <a:t>ponto fixo</a:t>
            </a:r>
            <a:r>
              <a:rPr lang="pt-BR" dirty="0"/>
              <a:t> é uma das técnicas para reduzir o tamanhos de modelos de ML.</a:t>
            </a:r>
          </a:p>
        </p:txBody>
      </p:sp>
      <p:pic>
        <p:nvPicPr>
          <p:cNvPr id="5" name="Imagem 4">
            <a:extLst>
              <a:ext uri="{FF2B5EF4-FFF2-40B4-BE49-F238E27FC236}">
                <a16:creationId xmlns:a16="http://schemas.microsoft.com/office/drawing/2014/main" id="{B78B752D-8A92-6C99-99F8-9AB81769B31A}"/>
              </a:ext>
            </a:extLst>
          </p:cNvPr>
          <p:cNvPicPr>
            <a:picLocks noChangeAspect="1"/>
          </p:cNvPicPr>
          <p:nvPr/>
        </p:nvPicPr>
        <p:blipFill>
          <a:blip r:embed="rId3"/>
          <a:stretch>
            <a:fillRect/>
          </a:stretch>
        </p:blipFill>
        <p:spPr>
          <a:xfrm>
            <a:off x="94594" y="2425917"/>
            <a:ext cx="6327227" cy="3464476"/>
          </a:xfrm>
          <a:prstGeom prst="rect">
            <a:avLst/>
          </a:prstGeom>
        </p:spPr>
      </p:pic>
    </p:spTree>
    <p:extLst>
      <p:ext uri="{BB962C8B-B14F-4D97-AF65-F5344CB8AC3E}">
        <p14:creationId xmlns:p14="http://schemas.microsoft.com/office/powerpoint/2010/main" val="1050314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SW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549044" y="1569146"/>
            <a:ext cx="5414622" cy="5288854"/>
          </a:xfrm>
        </p:spPr>
        <p:txBody>
          <a:bodyPr>
            <a:normAutofit/>
          </a:bodyPr>
          <a:lstStyle/>
          <a:p>
            <a:r>
              <a:rPr lang="pt-BR" dirty="0"/>
              <a:t>Anteriormente, falamos do hardware, agora falaremos do software de um sistema computacional de uso geral para fazermos um paralelo com o mundo do </a:t>
            </a:r>
            <a:r>
              <a:rPr lang="pt-BR" b="1" i="1" dirty="0" err="1"/>
              <a:t>tinyML</a:t>
            </a:r>
            <a:r>
              <a:rPr lang="pt-BR" dirty="0"/>
              <a:t>.</a:t>
            </a:r>
          </a:p>
          <a:p>
            <a:r>
              <a:rPr lang="pt-BR" dirty="0"/>
              <a:t>Na sequência, veremos os desafios para execução de SW, incluindo algoritmos de ML, em dispositivos pequenos, com restrições de custo, recursos computacionais e consumo.</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err="1">
                  <a:solidFill>
                    <a:schemeClr val="accent2"/>
                  </a:solidFill>
                </a:rPr>
                <a:t>TinyML</a:t>
              </a:r>
              <a:endParaRPr lang="pt-BR" sz="4400" b="1" dirty="0">
                <a:solidFill>
                  <a:schemeClr val="accent2"/>
                </a:solidFill>
              </a:endParaRP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689943-76AC-C0A0-4147-67CB17AD1220}"/>
              </a:ext>
            </a:extLst>
          </p:cNvPr>
          <p:cNvSpPr>
            <a:spLocks noGrp="1"/>
          </p:cNvSpPr>
          <p:nvPr>
            <p:ph type="title"/>
          </p:nvPr>
        </p:nvSpPr>
        <p:spPr/>
        <p:txBody>
          <a:bodyPr/>
          <a:lstStyle/>
          <a:p>
            <a:r>
              <a:rPr lang="pt-BR"/>
              <a:t>Software</a:t>
            </a:r>
            <a:endParaRPr lang="pt-BR" dirty="0"/>
          </a:p>
        </p:txBody>
      </p:sp>
      <p:sp>
        <p:nvSpPr>
          <p:cNvPr id="3" name="Espaço Reservado para Conteúdo 2">
            <a:extLst>
              <a:ext uri="{FF2B5EF4-FFF2-40B4-BE49-F238E27FC236}">
                <a16:creationId xmlns:a16="http://schemas.microsoft.com/office/drawing/2014/main" id="{9EF5E6AA-B900-E5DA-064D-246F5EDE2770}"/>
              </a:ext>
            </a:extLst>
          </p:cNvPr>
          <p:cNvSpPr>
            <a:spLocks noGrp="1"/>
          </p:cNvSpPr>
          <p:nvPr>
            <p:ph idx="1"/>
          </p:nvPr>
        </p:nvSpPr>
        <p:spPr>
          <a:xfrm>
            <a:off x="5602014" y="1825625"/>
            <a:ext cx="6358758" cy="4953547"/>
          </a:xfrm>
        </p:spPr>
        <p:txBody>
          <a:bodyPr>
            <a:normAutofit/>
          </a:bodyPr>
          <a:lstStyle/>
          <a:p>
            <a:r>
              <a:rPr lang="pt-BR" dirty="0"/>
              <a:t>Vamos começar pelo sistema operacional.</a:t>
            </a:r>
          </a:p>
          <a:p>
            <a:r>
              <a:rPr lang="pt-BR" b="0" i="0" dirty="0">
                <a:effectLst/>
              </a:rPr>
              <a:t>Um sistema operacional </a:t>
            </a:r>
            <a:r>
              <a:rPr lang="pt-BR" b="1" i="1" dirty="0">
                <a:solidFill>
                  <a:srgbClr val="00B050"/>
                </a:solidFill>
                <a:effectLst/>
              </a:rPr>
              <a:t>gerencia recursos e fornece uma interface entre os componentes físicos do computador (i.e., hardware) e os aplicativos ou programas</a:t>
            </a:r>
            <a:r>
              <a:rPr lang="pt-BR" b="0" i="0" dirty="0">
                <a:effectLst/>
              </a:rPr>
              <a:t> que são executados nele. </a:t>
            </a:r>
          </a:p>
          <a:p>
            <a:r>
              <a:rPr lang="pt-BR" b="0" i="0" dirty="0">
                <a:effectLst/>
              </a:rPr>
              <a:t>Ele atua como uma camada de software intermediária que permite que os usuários interajam com o computador e executem tarefas de forma eficiente.</a:t>
            </a:r>
            <a:endParaRPr lang="pt-BR" dirty="0"/>
          </a:p>
        </p:txBody>
      </p:sp>
      <p:grpSp>
        <p:nvGrpSpPr>
          <p:cNvPr id="4" name="Agrupar 3">
            <a:extLst>
              <a:ext uri="{FF2B5EF4-FFF2-40B4-BE49-F238E27FC236}">
                <a16:creationId xmlns:a16="http://schemas.microsoft.com/office/drawing/2014/main" id="{598D4000-D187-1C16-4832-5F4E06F7576E}"/>
              </a:ext>
            </a:extLst>
          </p:cNvPr>
          <p:cNvGrpSpPr/>
          <p:nvPr/>
        </p:nvGrpSpPr>
        <p:grpSpPr>
          <a:xfrm>
            <a:off x="1523623" y="1993791"/>
            <a:ext cx="2275115" cy="4201104"/>
            <a:chOff x="1164770" y="2145267"/>
            <a:chExt cx="2275115" cy="4201104"/>
          </a:xfrm>
        </p:grpSpPr>
        <p:sp>
          <p:nvSpPr>
            <p:cNvPr id="5" name="Retângulo 4">
              <a:extLst>
                <a:ext uri="{FF2B5EF4-FFF2-40B4-BE49-F238E27FC236}">
                  <a16:creationId xmlns:a16="http://schemas.microsoft.com/office/drawing/2014/main" id="{02DF7727-34E0-DA6D-9FD9-F350C8096927}"/>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066FBC63-8EA6-4C24-1613-BC617D47D9E9}"/>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3A2B19FF-0A4D-098B-554B-B6246DD48305}"/>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59213BE1-5A72-E78C-D504-5E24FC433F2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568145FE-6B2B-18C0-B02E-D78087316456}"/>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CF6673FA-7BB0-5B65-ED3A-D0914F7E5AD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22399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582953" y="1825624"/>
            <a:ext cx="6356799" cy="5032376"/>
          </a:xfrm>
        </p:spPr>
        <p:txBody>
          <a:bodyPr/>
          <a:lstStyle/>
          <a:p>
            <a:r>
              <a:rPr lang="pt-BR" dirty="0"/>
              <a:t>Podemos dividir os OSs nos três grandes grupos ao lado.</a:t>
            </a:r>
          </a:p>
          <a:p>
            <a:pPr marL="0" indent="0">
              <a:buNone/>
            </a:pPr>
            <a:endParaRPr lang="pt-BR" dirty="0"/>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spTree>
    <p:extLst>
      <p:ext uri="{BB962C8B-B14F-4D97-AF65-F5344CB8AC3E}">
        <p14:creationId xmlns:p14="http://schemas.microsoft.com/office/powerpoint/2010/main" val="3952051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F1666-FCB0-224C-6172-440D71C53A0C}"/>
              </a:ext>
            </a:extLst>
          </p:cNvPr>
          <p:cNvSpPr>
            <a:spLocks noGrp="1"/>
          </p:cNvSpPr>
          <p:nvPr>
            <p:ph type="title"/>
          </p:nvPr>
        </p:nvSpPr>
        <p:spPr/>
        <p:txBody>
          <a:bodyPr/>
          <a:lstStyle/>
          <a:p>
            <a:r>
              <a:rPr lang="pt-BR" dirty="0"/>
              <a:t>Sistemas Operacionais Amplamente Usados</a:t>
            </a:r>
          </a:p>
        </p:txBody>
      </p:sp>
      <p:sp>
        <p:nvSpPr>
          <p:cNvPr id="3" name="Espaço Reservado para Conteúdo 2">
            <a:extLst>
              <a:ext uri="{FF2B5EF4-FFF2-40B4-BE49-F238E27FC236}">
                <a16:creationId xmlns:a16="http://schemas.microsoft.com/office/drawing/2014/main" id="{37933B8B-D179-1531-C88F-01FD9E108BFB}"/>
              </a:ext>
            </a:extLst>
          </p:cNvPr>
          <p:cNvSpPr>
            <a:spLocks noGrp="1"/>
          </p:cNvSpPr>
          <p:nvPr>
            <p:ph idx="1"/>
          </p:nvPr>
        </p:nvSpPr>
        <p:spPr>
          <a:xfrm>
            <a:off x="5622424" y="1825624"/>
            <a:ext cx="6424102" cy="5032376"/>
          </a:xfrm>
        </p:spPr>
        <p:txBody>
          <a:bodyPr>
            <a:normAutofit lnSpcReduction="10000"/>
          </a:bodyPr>
          <a:lstStyle/>
          <a:p>
            <a:r>
              <a:rPr lang="pt-BR" dirty="0"/>
              <a:t>Por exemplo, o </a:t>
            </a:r>
            <a:r>
              <a:rPr lang="pt-BR" dirty="0" err="1"/>
              <a:t>arduino</a:t>
            </a:r>
            <a:r>
              <a:rPr lang="pt-BR" dirty="0"/>
              <a:t> nano 33 pode rodar os </a:t>
            </a:r>
            <a:r>
              <a:rPr lang="pt-BR" dirty="0" err="1"/>
              <a:t>SOs</a:t>
            </a:r>
            <a:r>
              <a:rPr lang="pt-BR" dirty="0"/>
              <a:t>:  </a:t>
            </a:r>
            <a:r>
              <a:rPr lang="pt-BR" b="1" i="1" dirty="0"/>
              <a:t>Free RTOS </a:t>
            </a:r>
            <a:r>
              <a:rPr lang="pt-BR" dirty="0"/>
              <a:t>e </a:t>
            </a:r>
            <a:r>
              <a:rPr lang="pt-BR" b="1" i="1" dirty="0"/>
              <a:t>ARM </a:t>
            </a:r>
            <a:r>
              <a:rPr lang="pt-BR" b="1" i="1" dirty="0" err="1"/>
              <a:t>mbed</a:t>
            </a:r>
            <a:r>
              <a:rPr lang="pt-BR" dirty="0"/>
              <a:t>.</a:t>
            </a:r>
          </a:p>
          <a:p>
            <a:r>
              <a:rPr lang="pt-BR" dirty="0"/>
              <a:t>Entretanto, mesmo podendo usar um SO para controlar as aplicações sendo executadas no sistema, no mundo do </a:t>
            </a:r>
            <a:r>
              <a:rPr lang="pt-BR" dirty="0" err="1"/>
              <a:t>tinyML</a:t>
            </a:r>
            <a:r>
              <a:rPr lang="pt-BR" dirty="0"/>
              <a:t>, nós iremos optar pela execução em “</a:t>
            </a:r>
            <a:r>
              <a:rPr lang="pt-BR" b="1" i="1" dirty="0" err="1"/>
              <a:t>bare</a:t>
            </a:r>
            <a:r>
              <a:rPr lang="pt-BR" b="1" i="1" dirty="0"/>
              <a:t> metal</a:t>
            </a:r>
            <a:r>
              <a:rPr lang="pt-BR" dirty="0"/>
              <a:t>”, ou seja, sem SO, em cima do metal nu.</a:t>
            </a:r>
          </a:p>
          <a:p>
            <a:r>
              <a:rPr lang="pt-BR" dirty="0"/>
              <a:t>Pois queremos ter controle sobre o HW, criar soluções extremamente específicas, eficientes e enxutas.</a:t>
            </a:r>
          </a:p>
          <a:p>
            <a:pPr lvl="1">
              <a:buFont typeface="Wingdings" panose="05000000000000000000" pitchFamily="2" charset="2"/>
              <a:buChar char="§"/>
            </a:pPr>
            <a:r>
              <a:rPr lang="pt-BR" dirty="0"/>
              <a:t>Ex.: Aplicação </a:t>
            </a:r>
            <a:r>
              <a:rPr lang="pt-BR" i="1" dirty="0" err="1"/>
              <a:t>always</a:t>
            </a:r>
            <a:r>
              <a:rPr lang="pt-BR" i="1" dirty="0"/>
              <a:t> </a:t>
            </a:r>
            <a:r>
              <a:rPr lang="pt-BR" i="1" dirty="0" err="1"/>
              <a:t>on</a:t>
            </a:r>
            <a:r>
              <a:rPr lang="pt-BR" dirty="0"/>
              <a:t> para </a:t>
            </a:r>
            <a:r>
              <a:rPr lang="pt-BR" i="1" dirty="0" err="1"/>
              <a:t>keyword</a:t>
            </a:r>
            <a:r>
              <a:rPr lang="pt-BR" i="1" dirty="0"/>
              <a:t> </a:t>
            </a:r>
            <a:r>
              <a:rPr lang="pt-BR" i="1" dirty="0" err="1"/>
              <a:t>spotting</a:t>
            </a:r>
            <a:r>
              <a:rPr lang="pt-BR" dirty="0"/>
              <a:t>.</a:t>
            </a:r>
          </a:p>
        </p:txBody>
      </p:sp>
      <p:pic>
        <p:nvPicPr>
          <p:cNvPr id="1026" name="Picture 2" descr="9.1. Operating Systems — CS160 Reader">
            <a:extLst>
              <a:ext uri="{FF2B5EF4-FFF2-40B4-BE49-F238E27FC236}">
                <a16:creationId xmlns:a16="http://schemas.microsoft.com/office/drawing/2014/main" id="{4440ED9D-9FC7-EBA9-6DFB-66730B632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260"/>
          <a:stretch/>
        </p:blipFill>
        <p:spPr bwMode="auto">
          <a:xfrm>
            <a:off x="1104752" y="2195930"/>
            <a:ext cx="3294401" cy="1227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89D1538-2E32-ADD1-6D91-7039B2332131}"/>
              </a:ext>
            </a:extLst>
          </p:cNvPr>
          <p:cNvSpPr txBox="1"/>
          <p:nvPr/>
        </p:nvSpPr>
        <p:spPr>
          <a:xfrm>
            <a:off x="145474" y="1824997"/>
            <a:ext cx="5212959" cy="369332"/>
          </a:xfrm>
          <a:prstGeom prst="rect">
            <a:avLst/>
          </a:prstGeom>
          <a:noFill/>
        </p:spPr>
        <p:txBody>
          <a:bodyPr wrap="square" rtlCol="0">
            <a:spAutoFit/>
          </a:bodyPr>
          <a:lstStyle/>
          <a:p>
            <a:pPr algn="ctr"/>
            <a:r>
              <a:rPr lang="pt-BR" b="1" dirty="0"/>
              <a:t>Sistemas operacionais de uso geral</a:t>
            </a:r>
          </a:p>
        </p:txBody>
      </p:sp>
      <p:pic>
        <p:nvPicPr>
          <p:cNvPr id="1028" name="Picture 4" descr="What is the Most Used Operating System ? - wikigain">
            <a:extLst>
              <a:ext uri="{FF2B5EF4-FFF2-40B4-BE49-F238E27FC236}">
                <a16:creationId xmlns:a16="http://schemas.microsoft.com/office/drawing/2014/main" id="{65D1AE70-C663-04BE-C4E8-E8DF86290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b="49542"/>
          <a:stretch/>
        </p:blipFill>
        <p:spPr bwMode="auto">
          <a:xfrm>
            <a:off x="1535335" y="3495937"/>
            <a:ext cx="1147962" cy="1278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the Most Used Operating System ? - wikigain">
            <a:extLst>
              <a:ext uri="{FF2B5EF4-FFF2-40B4-BE49-F238E27FC236}">
                <a16:creationId xmlns:a16="http://schemas.microsoft.com/office/drawing/2014/main" id="{C95E1A4E-ADD2-0D4B-637A-E79EAC56F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29" t="49542"/>
          <a:stretch/>
        </p:blipFill>
        <p:spPr bwMode="auto">
          <a:xfrm>
            <a:off x="2854618" y="3642999"/>
            <a:ext cx="1082097" cy="120479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EC3739A-7744-E70E-50EB-16709E0BA84D}"/>
              </a:ext>
            </a:extLst>
          </p:cNvPr>
          <p:cNvSpPr txBox="1"/>
          <p:nvPr/>
        </p:nvSpPr>
        <p:spPr>
          <a:xfrm>
            <a:off x="134867" y="3495517"/>
            <a:ext cx="5212959" cy="369332"/>
          </a:xfrm>
          <a:prstGeom prst="rect">
            <a:avLst/>
          </a:prstGeom>
          <a:noFill/>
        </p:spPr>
        <p:txBody>
          <a:bodyPr wrap="square" rtlCol="0">
            <a:spAutoFit/>
          </a:bodyPr>
          <a:lstStyle/>
          <a:p>
            <a:pPr algn="ctr"/>
            <a:r>
              <a:rPr lang="pt-BR" b="1" dirty="0"/>
              <a:t>Sistemas operacionais móveis</a:t>
            </a:r>
          </a:p>
        </p:txBody>
      </p:sp>
      <p:pic>
        <p:nvPicPr>
          <p:cNvPr id="1032" name="Picture 8" descr="FreeRTOS - Market leading RTOS (Real Time Operating System) for embedded  systems with Internet of Things extensions">
            <a:extLst>
              <a:ext uri="{FF2B5EF4-FFF2-40B4-BE49-F238E27FC236}">
                <a16:creationId xmlns:a16="http://schemas.microsoft.com/office/drawing/2014/main" id="{5473B8CC-2DC1-2860-936E-8054201C2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32" y="5493948"/>
            <a:ext cx="1429493"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rating systems for IoT. Source: Devopedia.">
            <a:extLst>
              <a:ext uri="{FF2B5EF4-FFF2-40B4-BE49-F238E27FC236}">
                <a16:creationId xmlns:a16="http://schemas.microsoft.com/office/drawing/2014/main" id="{300C8735-EF9D-61EF-E325-2317ABE9BB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547" t="52351" r="34347" b="39836"/>
          <a:stretch/>
        </p:blipFill>
        <p:spPr bwMode="auto">
          <a:xfrm>
            <a:off x="1733747" y="5357782"/>
            <a:ext cx="1783928"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T Operating Systems - javatpoint">
            <a:extLst>
              <a:ext uri="{FF2B5EF4-FFF2-40B4-BE49-F238E27FC236}">
                <a16:creationId xmlns:a16="http://schemas.microsoft.com/office/drawing/2014/main" id="{36D594A3-2D29-DB00-3E70-BB63256AB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450" y="6127012"/>
            <a:ext cx="1432335" cy="60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rating system for memory constrained devices in IoT">
            <a:extLst>
              <a:ext uri="{FF2B5EF4-FFF2-40B4-BE49-F238E27FC236}">
                <a16:creationId xmlns:a16="http://schemas.microsoft.com/office/drawing/2014/main" id="{B3C5A1E0-F145-4415-D953-75E4E0CFEF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515" t="66200" r="3578" b="18400"/>
          <a:stretch/>
        </p:blipFill>
        <p:spPr bwMode="auto">
          <a:xfrm>
            <a:off x="3687485" y="5612118"/>
            <a:ext cx="1423335"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F14D5421-B5CF-CB70-8EB3-40430928BD07}"/>
              </a:ext>
            </a:extLst>
          </p:cNvPr>
          <p:cNvSpPr txBox="1"/>
          <p:nvPr/>
        </p:nvSpPr>
        <p:spPr>
          <a:xfrm>
            <a:off x="105842" y="4873796"/>
            <a:ext cx="5212959" cy="369332"/>
          </a:xfrm>
          <a:prstGeom prst="rect">
            <a:avLst/>
          </a:prstGeom>
          <a:noFill/>
        </p:spPr>
        <p:txBody>
          <a:bodyPr wrap="square" rtlCol="0">
            <a:spAutoFit/>
          </a:bodyPr>
          <a:lstStyle/>
          <a:p>
            <a:pPr algn="ctr"/>
            <a:r>
              <a:rPr lang="pt-BR" b="1" dirty="0"/>
              <a:t>Sistemas operacionais embarcados</a:t>
            </a:r>
          </a:p>
        </p:txBody>
      </p:sp>
      <p:pic>
        <p:nvPicPr>
          <p:cNvPr id="14" name="Picture 6" descr="PLACA RASPBERRY PI PICO W - ACEPIC Tecnologia">
            <a:extLst>
              <a:ext uri="{FF2B5EF4-FFF2-40B4-BE49-F238E27FC236}">
                <a16:creationId xmlns:a16="http://schemas.microsoft.com/office/drawing/2014/main" id="{309378BC-09FC-C715-08C7-0C1EF6C3010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949" y="6170837"/>
            <a:ext cx="724199" cy="518025"/>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A50A0745-C520-C89D-3D83-E093A82D5CBC}"/>
              </a:ext>
            </a:extLst>
          </p:cNvPr>
          <p:cNvSpPr/>
          <p:nvPr/>
        </p:nvSpPr>
        <p:spPr>
          <a:xfrm rot="21240277">
            <a:off x="81659" y="5185622"/>
            <a:ext cx="3579616" cy="915830"/>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Curvo 16">
            <a:extLst>
              <a:ext uri="{FF2B5EF4-FFF2-40B4-BE49-F238E27FC236}">
                <a16:creationId xmlns:a16="http://schemas.microsoft.com/office/drawing/2014/main" id="{98ADAE2E-F4F5-1AF1-7E43-97374A071659}"/>
              </a:ext>
            </a:extLst>
          </p:cNvPr>
          <p:cNvCxnSpPr>
            <a:stCxn id="15" idx="3"/>
          </p:cNvCxnSpPr>
          <p:nvPr/>
        </p:nvCxnSpPr>
        <p:spPr>
          <a:xfrm rot="16200000" flipH="1">
            <a:off x="686831" y="6057542"/>
            <a:ext cx="188141" cy="268554"/>
          </a:xfrm>
          <a:prstGeom prst="curved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40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CDF6A-A6D5-5DDA-8279-8E12BFB06E5E}"/>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93DD67BC-6328-8102-B71B-B10F0E63EB8E}"/>
              </a:ext>
            </a:extLst>
          </p:cNvPr>
          <p:cNvSpPr>
            <a:spLocks noGrp="1"/>
          </p:cNvSpPr>
          <p:nvPr>
            <p:ph idx="1"/>
          </p:nvPr>
        </p:nvSpPr>
        <p:spPr>
          <a:xfrm>
            <a:off x="5602014" y="1825625"/>
            <a:ext cx="5751786" cy="4351338"/>
          </a:xfrm>
        </p:spPr>
        <p:txBody>
          <a:bodyPr/>
          <a:lstStyle/>
          <a:p>
            <a:r>
              <a:rPr lang="pt-BR" dirty="0"/>
              <a:t>Em cima do OS nós temos as bibliotecas.</a:t>
            </a:r>
          </a:p>
          <a:p>
            <a:r>
              <a:rPr lang="pt-BR" b="0" i="0" dirty="0">
                <a:effectLst/>
                <a:latin typeface="Söhne"/>
              </a:rPr>
              <a:t>Bibliotecas </a:t>
            </a:r>
            <a:r>
              <a:rPr lang="pt-BR" dirty="0">
                <a:latin typeface="Söhne"/>
              </a:rPr>
              <a:t>são </a:t>
            </a:r>
            <a:r>
              <a:rPr lang="pt-BR" b="1" i="1" dirty="0">
                <a:solidFill>
                  <a:srgbClr val="00B050"/>
                </a:solidFill>
                <a:effectLst/>
                <a:latin typeface="Söhne"/>
              </a:rPr>
              <a:t>conjuntos de código reutilizável</a:t>
            </a:r>
            <a:r>
              <a:rPr lang="pt-BR" b="0" i="0" dirty="0">
                <a:effectLst/>
                <a:latin typeface="Söhne"/>
              </a:rPr>
              <a:t> (funções, classes, etc.) para </a:t>
            </a:r>
            <a:r>
              <a:rPr lang="pt-BR" b="1" i="1" dirty="0">
                <a:solidFill>
                  <a:srgbClr val="00B050"/>
                </a:solidFill>
                <a:effectLst/>
                <a:latin typeface="Söhne"/>
              </a:rPr>
              <a:t>adicionar funcionalidades a um programa sem a necessidade de escrever todo o código do zero</a:t>
            </a:r>
            <a:r>
              <a:rPr lang="pt-BR" b="0" i="0" dirty="0">
                <a:effectLst/>
                <a:latin typeface="Söhne"/>
              </a:rPr>
              <a:t>.</a:t>
            </a:r>
          </a:p>
          <a:p>
            <a:endParaRPr lang="pt-BR" dirty="0"/>
          </a:p>
          <a:p>
            <a:endParaRPr lang="pt-BR" dirty="0"/>
          </a:p>
          <a:p>
            <a:endParaRPr lang="pt-BR" dirty="0"/>
          </a:p>
          <a:p>
            <a:endParaRPr lang="pt-BR" dirty="0"/>
          </a:p>
        </p:txBody>
      </p:sp>
      <p:grpSp>
        <p:nvGrpSpPr>
          <p:cNvPr id="4" name="Agrupar 3">
            <a:extLst>
              <a:ext uri="{FF2B5EF4-FFF2-40B4-BE49-F238E27FC236}">
                <a16:creationId xmlns:a16="http://schemas.microsoft.com/office/drawing/2014/main" id="{4BF706A0-B17A-C0B5-78CD-0BF6651ED000}"/>
              </a:ext>
            </a:extLst>
          </p:cNvPr>
          <p:cNvGrpSpPr/>
          <p:nvPr/>
        </p:nvGrpSpPr>
        <p:grpSpPr>
          <a:xfrm>
            <a:off x="1397499" y="1825625"/>
            <a:ext cx="2275115" cy="4201104"/>
            <a:chOff x="1164770" y="2145267"/>
            <a:chExt cx="2275115" cy="4201104"/>
          </a:xfrm>
        </p:grpSpPr>
        <p:sp>
          <p:nvSpPr>
            <p:cNvPr id="5" name="Retângulo 4">
              <a:extLst>
                <a:ext uri="{FF2B5EF4-FFF2-40B4-BE49-F238E27FC236}">
                  <a16:creationId xmlns:a16="http://schemas.microsoft.com/office/drawing/2014/main" id="{845D88AC-A018-9708-701E-CDEB404E9251}"/>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34234B25-1422-D593-9CFC-86FBB114965D}"/>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E7BB8AE6-22EB-C5A9-5677-ECE0A2034428}"/>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F1EF8DFD-10F4-687A-227B-EB811CC03127}"/>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FEF18C9-84C6-9AB7-F688-48EB7B08BF8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632E21B4-A387-6F6B-E66E-6773E5855FAA}"/>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159643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264166" y="1690688"/>
            <a:ext cx="5776936" cy="5032375"/>
          </a:xfrm>
        </p:spPr>
        <p:txBody>
          <a:bodyPr>
            <a:normAutofit lnSpcReduction="10000"/>
          </a:bodyPr>
          <a:lstStyle/>
          <a:p>
            <a:r>
              <a:rPr lang="pt-BR" dirty="0"/>
              <a:t>O código ao lado importa a biblioteca </a:t>
            </a:r>
            <a:r>
              <a:rPr lang="pt-BR" b="1" i="1" dirty="0" err="1"/>
              <a:t>Numpy</a:t>
            </a:r>
            <a:r>
              <a:rPr lang="pt-BR" dirty="0"/>
              <a:t> e utiliza a função </a:t>
            </a:r>
            <a:r>
              <a:rPr lang="pt-BR" b="1" i="1" dirty="0" err="1"/>
              <a:t>sqrt</a:t>
            </a:r>
            <a:r>
              <a:rPr lang="pt-BR" b="1" i="1" dirty="0"/>
              <a:t>()</a:t>
            </a:r>
            <a:r>
              <a:rPr lang="pt-BR" dirty="0"/>
              <a:t> para calcular as raízes quadradas de 0 a 9.</a:t>
            </a:r>
          </a:p>
          <a:p>
            <a:r>
              <a:rPr lang="pt-BR" dirty="0"/>
              <a:t>O resultado são valores em </a:t>
            </a:r>
            <a:r>
              <a:rPr lang="pt-BR" b="1" i="1" dirty="0"/>
              <a:t>ponto flutuante</a:t>
            </a:r>
            <a:r>
              <a:rPr lang="pt-BR" dirty="0"/>
              <a:t> (</a:t>
            </a:r>
            <a:r>
              <a:rPr lang="pt-BR" i="1" dirty="0" err="1"/>
              <a:t>float</a:t>
            </a:r>
            <a:r>
              <a:rPr lang="pt-BR" dirty="0"/>
              <a:t>).</a:t>
            </a:r>
          </a:p>
          <a:p>
            <a:r>
              <a:rPr lang="pt-BR" dirty="0"/>
              <a:t>Uma vez escrito o código, devido à portabilidade do Python, podemos executá-lo virtualmente em qualquer sistema, com qualquer tipo de CPU.</a:t>
            </a:r>
          </a:p>
          <a:p>
            <a:r>
              <a:rPr lang="pt-BR" dirty="0"/>
              <a:t>Nós não precisamos nós preocupar com a portabilidade, apenas em escrever e executar o código.</a:t>
            </a:r>
          </a:p>
          <a:p>
            <a:endParaRPr lang="pt-BR" dirty="0"/>
          </a:p>
        </p:txBody>
      </p:sp>
      <p:grpSp>
        <p:nvGrpSpPr>
          <p:cNvPr id="27" name="Agrupar 26">
            <a:extLst>
              <a:ext uri="{FF2B5EF4-FFF2-40B4-BE49-F238E27FC236}">
                <a16:creationId xmlns:a16="http://schemas.microsoft.com/office/drawing/2014/main" id="{FCBBF0A0-36B6-11F0-6E69-11B838C847B7}"/>
              </a:ext>
            </a:extLst>
          </p:cNvPr>
          <p:cNvGrpSpPr/>
          <p:nvPr/>
        </p:nvGrpSpPr>
        <p:grpSpPr>
          <a:xfrm>
            <a:off x="218841" y="1690688"/>
            <a:ext cx="6067786" cy="4993990"/>
            <a:chOff x="302921" y="1690688"/>
            <a:chExt cx="6067786" cy="4993990"/>
          </a:xfrm>
        </p:grpSpPr>
        <p:grpSp>
          <p:nvGrpSpPr>
            <p:cNvPr id="28" name="Agrupar 27">
              <a:extLst>
                <a:ext uri="{FF2B5EF4-FFF2-40B4-BE49-F238E27FC236}">
                  <a16:creationId xmlns:a16="http://schemas.microsoft.com/office/drawing/2014/main" id="{0633833E-7A69-EF01-3A74-731827D2BD86}"/>
                </a:ext>
              </a:extLst>
            </p:cNvPr>
            <p:cNvGrpSpPr/>
            <p:nvPr/>
          </p:nvGrpSpPr>
          <p:grpSpPr>
            <a:xfrm>
              <a:off x="472588" y="1690688"/>
              <a:ext cx="2275115" cy="4201104"/>
              <a:chOff x="1164770" y="2145267"/>
              <a:chExt cx="2275115" cy="4201104"/>
            </a:xfrm>
          </p:grpSpPr>
          <p:sp>
            <p:nvSpPr>
              <p:cNvPr id="36" name="Retângulo 35">
                <a:extLst>
                  <a:ext uri="{FF2B5EF4-FFF2-40B4-BE49-F238E27FC236}">
                    <a16:creationId xmlns:a16="http://schemas.microsoft.com/office/drawing/2014/main" id="{21352B29-D388-6E71-E1A7-C2FA5CC50100}"/>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37" name="Retângulo 36">
                <a:extLst>
                  <a:ext uri="{FF2B5EF4-FFF2-40B4-BE49-F238E27FC236}">
                    <a16:creationId xmlns:a16="http://schemas.microsoft.com/office/drawing/2014/main" id="{39063CAF-17FB-571A-8171-318A0B30661F}"/>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38" name="Retângulo 37">
                <a:extLst>
                  <a:ext uri="{FF2B5EF4-FFF2-40B4-BE49-F238E27FC236}">
                    <a16:creationId xmlns:a16="http://schemas.microsoft.com/office/drawing/2014/main" id="{C91BA6C6-0A6B-F55B-7768-232D0192EE6E}"/>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39" name="Retângulo 38">
                <a:extLst>
                  <a:ext uri="{FF2B5EF4-FFF2-40B4-BE49-F238E27FC236}">
                    <a16:creationId xmlns:a16="http://schemas.microsoft.com/office/drawing/2014/main" id="{5235B38F-81C8-5BEB-2C10-0779DFAD601A}"/>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40" name="CaixaDeTexto 39">
                <a:extLst>
                  <a:ext uri="{FF2B5EF4-FFF2-40B4-BE49-F238E27FC236}">
                    <a16:creationId xmlns:a16="http://schemas.microsoft.com/office/drawing/2014/main" id="{81875F59-5192-B6AF-672A-A939E0416CCF}"/>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41" name="Retângulo 40">
                <a:extLst>
                  <a:ext uri="{FF2B5EF4-FFF2-40B4-BE49-F238E27FC236}">
                    <a16:creationId xmlns:a16="http://schemas.microsoft.com/office/drawing/2014/main" id="{A1BA069B-467C-3A66-735B-99270A7B5B2B}"/>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CaixaDeTexto 28">
              <a:extLst>
                <a:ext uri="{FF2B5EF4-FFF2-40B4-BE49-F238E27FC236}">
                  <a16:creationId xmlns:a16="http://schemas.microsoft.com/office/drawing/2014/main" id="{DD8212A9-4961-3D63-296C-FF5B3BF8599F}"/>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30" name="Conector reto 29">
              <a:extLst>
                <a:ext uri="{FF2B5EF4-FFF2-40B4-BE49-F238E27FC236}">
                  <a16:creationId xmlns:a16="http://schemas.microsoft.com/office/drawing/2014/main" id="{3BCEA35F-D3EF-25B1-7BBA-3A6020CFBFB4}"/>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0DCB414A-2327-8E0E-98F0-55E35B640767}"/>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2" descr="Processador CPU Intel i7-860 2.80Ghz">
              <a:extLst>
                <a:ext uri="{FF2B5EF4-FFF2-40B4-BE49-F238E27FC236}">
                  <a16:creationId xmlns:a16="http://schemas.microsoft.com/office/drawing/2014/main" id="{59C2EFCE-517B-B734-D893-9C79A2654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Utilitário AMD Ryzen Master para o controle do overclock | AMD">
              <a:extLst>
                <a:ext uri="{FF2B5EF4-FFF2-40B4-BE49-F238E27FC236}">
                  <a16:creationId xmlns:a16="http://schemas.microsoft.com/office/drawing/2014/main" id="{E27489B0-FA10-69E0-8164-1D0BE3844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Arm Cortex-M0+ - Microcontrollers - STMicroelectronics">
              <a:extLst>
                <a:ext uri="{FF2B5EF4-FFF2-40B4-BE49-F238E27FC236}">
                  <a16:creationId xmlns:a16="http://schemas.microsoft.com/office/drawing/2014/main" id="{3649BE3E-9CE4-EC32-301E-4ECBB75E1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455E3561-A471-B50C-F036-BF0C1EA36208}"/>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293028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29C08-BB5C-BC0D-8007-0D790339385A}"/>
              </a:ext>
            </a:extLst>
          </p:cNvPr>
          <p:cNvSpPr>
            <a:spLocks noGrp="1"/>
          </p:cNvSpPr>
          <p:nvPr>
            <p:ph type="title"/>
          </p:nvPr>
        </p:nvSpPr>
        <p:spPr/>
        <p:txBody>
          <a:bodyPr/>
          <a:lstStyle/>
          <a:p>
            <a:r>
              <a:rPr lang="pt-BR" dirty="0"/>
              <a:t>Bibliotecas</a:t>
            </a:r>
          </a:p>
        </p:txBody>
      </p:sp>
      <p:sp>
        <p:nvSpPr>
          <p:cNvPr id="3" name="Espaço Reservado para Conteúdo 2">
            <a:extLst>
              <a:ext uri="{FF2B5EF4-FFF2-40B4-BE49-F238E27FC236}">
                <a16:creationId xmlns:a16="http://schemas.microsoft.com/office/drawing/2014/main" id="{349B569E-FA6C-8795-B843-0B4F2F9F0047}"/>
              </a:ext>
            </a:extLst>
          </p:cNvPr>
          <p:cNvSpPr>
            <a:spLocks noGrp="1"/>
          </p:cNvSpPr>
          <p:nvPr>
            <p:ph idx="1"/>
          </p:nvPr>
        </p:nvSpPr>
        <p:spPr>
          <a:xfrm>
            <a:off x="6470618" y="1690688"/>
            <a:ext cx="5570484" cy="5167312"/>
          </a:xfrm>
        </p:spPr>
        <p:txBody>
          <a:bodyPr>
            <a:normAutofit/>
          </a:bodyPr>
          <a:lstStyle/>
          <a:p>
            <a:r>
              <a:rPr lang="pt-BR" dirty="0"/>
              <a:t>A máquina virtual do Python se encarrega da portabilidade.</a:t>
            </a:r>
          </a:p>
          <a:p>
            <a:r>
              <a:rPr lang="pt-BR" dirty="0"/>
              <a:t>Ela cria uma camada de abstração e lida com os detalhes de baixo nível.</a:t>
            </a:r>
          </a:p>
          <a:p>
            <a:r>
              <a:rPr lang="pt-BR" dirty="0"/>
              <a:t>Desta forma, o código roda perfeitamente em qualquer SO e HW.</a:t>
            </a:r>
          </a:p>
          <a:p>
            <a:r>
              <a:rPr lang="pt-BR" dirty="0"/>
              <a:t>Essa é a beleza de um sistema de uso geral.</a:t>
            </a:r>
          </a:p>
        </p:txBody>
      </p:sp>
      <p:grpSp>
        <p:nvGrpSpPr>
          <p:cNvPr id="19" name="Agrupar 18">
            <a:extLst>
              <a:ext uri="{FF2B5EF4-FFF2-40B4-BE49-F238E27FC236}">
                <a16:creationId xmlns:a16="http://schemas.microsoft.com/office/drawing/2014/main" id="{592CFEC5-D002-10C7-0C27-C45A98D1DAB7}"/>
              </a:ext>
            </a:extLst>
          </p:cNvPr>
          <p:cNvGrpSpPr/>
          <p:nvPr/>
        </p:nvGrpSpPr>
        <p:grpSpPr>
          <a:xfrm>
            <a:off x="302921" y="1690688"/>
            <a:ext cx="6067786" cy="4993990"/>
            <a:chOff x="302921" y="1690688"/>
            <a:chExt cx="6067786" cy="4993990"/>
          </a:xfrm>
        </p:grpSpPr>
        <p:grpSp>
          <p:nvGrpSpPr>
            <p:cNvPr id="4" name="Agrupar 3">
              <a:extLst>
                <a:ext uri="{FF2B5EF4-FFF2-40B4-BE49-F238E27FC236}">
                  <a16:creationId xmlns:a16="http://schemas.microsoft.com/office/drawing/2014/main" id="{225A7824-339B-C050-F17F-4C3F99C290DF}"/>
                </a:ext>
              </a:extLst>
            </p:cNvPr>
            <p:cNvGrpSpPr/>
            <p:nvPr/>
          </p:nvGrpSpPr>
          <p:grpSpPr>
            <a:xfrm>
              <a:off x="472588" y="1690688"/>
              <a:ext cx="2275115" cy="4201104"/>
              <a:chOff x="1164770" y="2145267"/>
              <a:chExt cx="2275115" cy="4201104"/>
            </a:xfrm>
          </p:grpSpPr>
          <p:sp>
            <p:nvSpPr>
              <p:cNvPr id="5" name="Retângulo 4">
                <a:extLst>
                  <a:ext uri="{FF2B5EF4-FFF2-40B4-BE49-F238E27FC236}">
                    <a16:creationId xmlns:a16="http://schemas.microsoft.com/office/drawing/2014/main" id="{8FEBCAF4-985C-918E-7815-EEB85F215619}"/>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6" name="Retângulo 5">
                <a:extLst>
                  <a:ext uri="{FF2B5EF4-FFF2-40B4-BE49-F238E27FC236}">
                    <a16:creationId xmlns:a16="http://schemas.microsoft.com/office/drawing/2014/main" id="{CA41815F-F743-3C55-7856-8B0373A03BBE}"/>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7" name="Retângulo 6">
                <a:extLst>
                  <a:ext uri="{FF2B5EF4-FFF2-40B4-BE49-F238E27FC236}">
                    <a16:creationId xmlns:a16="http://schemas.microsoft.com/office/drawing/2014/main" id="{5F044E4E-4D27-5D7D-79FA-CDFFDE01EF5F}"/>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8" name="Retângulo 7">
                <a:extLst>
                  <a:ext uri="{FF2B5EF4-FFF2-40B4-BE49-F238E27FC236}">
                    <a16:creationId xmlns:a16="http://schemas.microsoft.com/office/drawing/2014/main" id="{398D8836-A1AD-9DEF-0A34-51F1AEAC947E}"/>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9" name="CaixaDeTexto 8">
                <a:extLst>
                  <a:ext uri="{FF2B5EF4-FFF2-40B4-BE49-F238E27FC236}">
                    <a16:creationId xmlns:a16="http://schemas.microsoft.com/office/drawing/2014/main" id="{160A3184-5ECF-AA91-011C-07DFE1F40911}"/>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0" name="Retângulo 9">
                <a:extLst>
                  <a:ext uri="{FF2B5EF4-FFF2-40B4-BE49-F238E27FC236}">
                    <a16:creationId xmlns:a16="http://schemas.microsoft.com/office/drawing/2014/main" id="{DBA2771B-E22F-C501-9380-F07F28D9D319}"/>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a:extLst>
                <a:ext uri="{FF2B5EF4-FFF2-40B4-BE49-F238E27FC236}">
                  <a16:creationId xmlns:a16="http://schemas.microsoft.com/office/drawing/2014/main" id="{590B4043-7715-4319-F959-C4DD32DC331C}"/>
                </a:ext>
              </a:extLst>
            </p:cNvPr>
            <p:cNvSpPr txBox="1"/>
            <p:nvPr/>
          </p:nvSpPr>
          <p:spPr>
            <a:xfrm>
              <a:off x="3106119" y="1856868"/>
              <a:ext cx="3264588" cy="1477328"/>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numpy</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a:t>
              </a:r>
              <a:r>
                <a:rPr lang="pt-BR" sz="1800" b="0" dirty="0" err="1">
                  <a:solidFill>
                    <a:srgbClr val="000000"/>
                  </a:solidFill>
                  <a:highlight>
                    <a:srgbClr val="FFFFFF"/>
                  </a:highlight>
                </a:rPr>
                <a:t>np</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en-US" sz="1800" b="1" dirty="0">
                  <a:solidFill>
                    <a:srgbClr val="0000FF"/>
                  </a:solidFill>
                  <a:highlight>
                    <a:srgbClr val="FFFFFF"/>
                  </a:highlight>
                </a:rPr>
                <a:t>for</a:t>
              </a:r>
              <a:r>
                <a:rPr lang="en-US" sz="1800" b="0" dirty="0">
                  <a:solidFill>
                    <a:srgbClr val="000000"/>
                  </a:solidFill>
                  <a:highlight>
                    <a:srgbClr val="FFFFFF"/>
                  </a:highlight>
                </a:rPr>
                <a:t> </a:t>
              </a:r>
              <a:r>
                <a:rPr lang="en-US" dirty="0">
                  <a:solidFill>
                    <a:srgbClr val="000000"/>
                  </a:solidFill>
                  <a:highlight>
                    <a:srgbClr val="FFFFFF"/>
                  </a:highlight>
                </a:rPr>
                <a:t>x</a:t>
              </a:r>
              <a:r>
                <a:rPr lang="en-US" sz="1800" b="0" dirty="0">
                  <a:solidFill>
                    <a:srgbClr val="000000"/>
                  </a:solidFill>
                  <a:highlight>
                    <a:srgbClr val="FFFFFF"/>
                  </a:highlight>
                </a:rPr>
                <a:t> </a:t>
              </a:r>
              <a:r>
                <a:rPr lang="en-US" sz="1800" b="1" dirty="0">
                  <a:solidFill>
                    <a:srgbClr val="0000FF"/>
                  </a:solidFill>
                  <a:highlight>
                    <a:srgbClr val="FFFFFF"/>
                  </a:highlight>
                </a:rPr>
                <a:t>in</a:t>
              </a:r>
              <a:r>
                <a:rPr lang="en-US" sz="1800" b="0" dirty="0">
                  <a:solidFill>
                    <a:srgbClr val="000000"/>
                  </a:solidFill>
                  <a:highlight>
                    <a:srgbClr val="FFFFFF"/>
                  </a:highlight>
                </a:rPr>
                <a:t> </a:t>
              </a:r>
              <a:r>
                <a:rPr lang="en-US" sz="1800" b="1" dirty="0">
                  <a:solidFill>
                    <a:srgbClr val="880088"/>
                  </a:solidFill>
                  <a:highlight>
                    <a:srgbClr val="FFFFFF"/>
                  </a:highlight>
                </a:rPr>
                <a:t>range</a:t>
              </a:r>
              <a:r>
                <a:rPr lang="en-US" sz="1800" b="1" dirty="0">
                  <a:solidFill>
                    <a:srgbClr val="000080"/>
                  </a:solidFill>
                  <a:highlight>
                    <a:srgbClr val="FFFFFF"/>
                  </a:highlight>
                </a:rPr>
                <a:t>(</a:t>
              </a:r>
              <a:r>
                <a:rPr lang="en-US" sz="1800" b="0" dirty="0">
                  <a:solidFill>
                    <a:srgbClr val="FF0000"/>
                  </a:solidFill>
                  <a:highlight>
                    <a:srgbClr val="FFFFFF"/>
                  </a:highlight>
                </a:rPr>
                <a:t>10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pt-BR" sz="1800" b="0" dirty="0">
                  <a:solidFill>
                    <a:srgbClr val="000000"/>
                  </a:solidFill>
                  <a:highlight>
                    <a:srgbClr val="FFFFFF"/>
                  </a:highlight>
                </a:rPr>
                <a:t>	resultado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np</a:t>
              </a:r>
              <a:r>
                <a:rPr lang="pt-BR" sz="1800" b="1" dirty="0" err="1">
                  <a:solidFill>
                    <a:srgbClr val="000080"/>
                  </a:solidFill>
                  <a:highlight>
                    <a:srgbClr val="FFFFFF"/>
                  </a:highlight>
                </a:rPr>
                <a:t>.</a:t>
              </a:r>
              <a:r>
                <a:rPr lang="pt-BR" sz="1800" b="0" dirty="0" err="1">
                  <a:solidFill>
                    <a:srgbClr val="000000"/>
                  </a:solidFill>
                  <a:highlight>
                    <a:srgbClr val="FFFFFF"/>
                  </a:highlight>
                </a:rPr>
                <a:t>sqrt</a:t>
              </a:r>
              <a:r>
                <a:rPr lang="pt-BR" sz="1800" b="1" dirty="0">
                  <a:solidFill>
                    <a:srgbClr val="000080"/>
                  </a:solidFill>
                  <a:highlight>
                    <a:srgbClr val="FFFFFF"/>
                  </a:highlight>
                </a:rPr>
                <a:t>(</a:t>
              </a:r>
              <a:r>
                <a:rPr lang="pt-BR" dirty="0">
                  <a:solidFill>
                    <a:srgbClr val="000000"/>
                  </a:solidFill>
                  <a:highlight>
                    <a:srgbClr val="FFFFFF"/>
                  </a:highlight>
                </a:rPr>
                <a:t>x</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a:solidFill>
                    <a:srgbClr val="000000"/>
                  </a:solidFill>
                  <a:highlight>
                    <a:srgbClr val="FFFFFF"/>
                  </a:highlight>
                </a:rPr>
                <a:t>resultado</a:t>
              </a:r>
              <a:r>
                <a:rPr lang="pt-BR" sz="1800" b="1" dirty="0">
                  <a:solidFill>
                    <a:srgbClr val="000080"/>
                  </a:solidFill>
                  <a:highlight>
                    <a:srgbClr val="FFFFFF"/>
                  </a:highlight>
                </a:rPr>
                <a:t>)</a:t>
              </a:r>
              <a:endParaRPr lang="pt-BR" dirty="0"/>
            </a:p>
          </p:txBody>
        </p:sp>
        <p:cxnSp>
          <p:nvCxnSpPr>
            <p:cNvPr id="15" name="Conector reto 14">
              <a:extLst>
                <a:ext uri="{FF2B5EF4-FFF2-40B4-BE49-F238E27FC236}">
                  <a16:creationId xmlns:a16="http://schemas.microsoft.com/office/drawing/2014/main" id="{184696F2-B07A-1B5B-565C-536F0DAA313F}"/>
                </a:ext>
              </a:extLst>
            </p:cNvPr>
            <p:cNvCxnSpPr>
              <a:cxnSpLocks/>
            </p:cNvCxnSpPr>
            <p:nvPr/>
          </p:nvCxnSpPr>
          <p:spPr>
            <a:xfrm flipV="1">
              <a:off x="2627961" y="1992520"/>
              <a:ext cx="476567" cy="1334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987A01FB-8F6F-5654-94CB-94B8FCD5EE56}"/>
                </a:ext>
              </a:extLst>
            </p:cNvPr>
            <p:cNvCxnSpPr>
              <a:cxnSpLocks/>
            </p:cNvCxnSpPr>
            <p:nvPr/>
          </p:nvCxnSpPr>
          <p:spPr>
            <a:xfrm flipV="1">
              <a:off x="2627961" y="3194322"/>
              <a:ext cx="1361242" cy="534848"/>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Processador CPU Intel i7-860 2.80Ghz">
              <a:extLst>
                <a:ext uri="{FF2B5EF4-FFF2-40B4-BE49-F238E27FC236}">
                  <a16:creationId xmlns:a16="http://schemas.microsoft.com/office/drawing/2014/main" id="{BFD847B2-2F7A-207E-7419-3715AF7AD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 t="8430" b="8506"/>
            <a:stretch/>
          </p:blipFill>
          <p:spPr bwMode="auto">
            <a:xfrm>
              <a:off x="2020159" y="6056214"/>
              <a:ext cx="747689" cy="6284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ilitário AMD Ryzen Master para o controle do overclock | AMD">
              <a:extLst>
                <a:ext uri="{FF2B5EF4-FFF2-40B4-BE49-F238E27FC236}">
                  <a16:creationId xmlns:a16="http://schemas.microsoft.com/office/drawing/2014/main" id="{EA68DFB3-20EB-9E2F-90A6-ED6D7CDB7E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86" t="-1" r="16207" b="255"/>
            <a:stretch/>
          </p:blipFill>
          <p:spPr bwMode="auto">
            <a:xfrm>
              <a:off x="302921" y="6033750"/>
              <a:ext cx="747689" cy="5309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m Cortex-M0+ - Microcontrollers - STMicroelectronics">
              <a:extLst>
                <a:ext uri="{FF2B5EF4-FFF2-40B4-BE49-F238E27FC236}">
                  <a16:creationId xmlns:a16="http://schemas.microsoft.com/office/drawing/2014/main" id="{0D69CAF5-F0D2-B116-FD3A-06B28E4DC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084" y="6010639"/>
              <a:ext cx="672725" cy="674039"/>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F89B42AC-C557-AEBE-C2DB-7389B09CC4CF}"/>
                </a:ext>
              </a:extLst>
            </p:cNvPr>
            <p:cNvSpPr txBox="1"/>
            <p:nvPr/>
          </p:nvSpPr>
          <p:spPr>
            <a:xfrm>
              <a:off x="3606736" y="3702154"/>
              <a:ext cx="2004848" cy="1938992"/>
            </a:xfrm>
            <a:prstGeom prst="rect">
              <a:avLst/>
            </a:prstGeom>
            <a:noFill/>
          </p:spPr>
          <p:txBody>
            <a:bodyPr wrap="square">
              <a:spAutoFit/>
            </a:bodyPr>
            <a:lstStyle/>
            <a:p>
              <a:r>
                <a:rPr lang="pt-BR" sz="1200" b="0" i="0" dirty="0">
                  <a:solidFill>
                    <a:srgbClr val="212121"/>
                  </a:solidFill>
                  <a:effectLst/>
                  <a:latin typeface="Courier New" panose="02070309020205020404" pitchFamily="49" charset="0"/>
                </a:rPr>
                <a:t>0.0</a:t>
              </a:r>
            </a:p>
            <a:p>
              <a:r>
                <a:rPr lang="pt-BR" sz="1200" b="0" i="0" dirty="0">
                  <a:solidFill>
                    <a:srgbClr val="212121"/>
                  </a:solidFill>
                  <a:effectLst/>
                  <a:latin typeface="Courier New" panose="02070309020205020404" pitchFamily="49" charset="0"/>
                </a:rPr>
                <a:t>1.0</a:t>
              </a:r>
            </a:p>
            <a:p>
              <a:r>
                <a:rPr lang="pt-BR" sz="1200" b="0" i="0" dirty="0">
                  <a:solidFill>
                    <a:srgbClr val="212121"/>
                  </a:solidFill>
                  <a:effectLst/>
                  <a:latin typeface="Courier New" panose="02070309020205020404" pitchFamily="49" charset="0"/>
                </a:rPr>
                <a:t>1.4142135623730951</a:t>
              </a:r>
            </a:p>
            <a:p>
              <a:r>
                <a:rPr lang="pt-BR" sz="1200" b="0" i="0" dirty="0">
                  <a:solidFill>
                    <a:srgbClr val="212121"/>
                  </a:solidFill>
                  <a:effectLst/>
                  <a:latin typeface="Courier New" panose="02070309020205020404" pitchFamily="49" charset="0"/>
                </a:rPr>
                <a:t>1.7320508075688772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2.0</a:t>
              </a:r>
            </a:p>
            <a:p>
              <a:r>
                <a:rPr lang="pt-BR" sz="1200" b="0" i="0" dirty="0">
                  <a:solidFill>
                    <a:srgbClr val="212121"/>
                  </a:solidFill>
                  <a:effectLst/>
                  <a:latin typeface="Courier New" panose="02070309020205020404" pitchFamily="49" charset="0"/>
                </a:rPr>
                <a:t>2.23606797749979</a:t>
              </a:r>
            </a:p>
            <a:p>
              <a:r>
                <a:rPr lang="pt-BR" sz="1200" b="0" i="0" dirty="0">
                  <a:solidFill>
                    <a:srgbClr val="212121"/>
                  </a:solidFill>
                  <a:effectLst/>
                  <a:latin typeface="Courier New" panose="02070309020205020404" pitchFamily="49" charset="0"/>
                </a:rPr>
                <a:t>2.449489742783178</a:t>
              </a:r>
            </a:p>
            <a:p>
              <a:r>
                <a:rPr lang="pt-BR" sz="1200" b="0" i="0" dirty="0">
                  <a:solidFill>
                    <a:srgbClr val="212121"/>
                  </a:solidFill>
                  <a:effectLst/>
                  <a:latin typeface="Courier New" panose="02070309020205020404" pitchFamily="49" charset="0"/>
                </a:rPr>
                <a:t>2.6457513110645907</a:t>
              </a:r>
            </a:p>
            <a:p>
              <a:r>
                <a:rPr lang="pt-BR" sz="1200" b="0" i="0" dirty="0">
                  <a:solidFill>
                    <a:srgbClr val="212121"/>
                  </a:solidFill>
                  <a:effectLst/>
                  <a:latin typeface="Courier New" panose="02070309020205020404" pitchFamily="49" charset="0"/>
                </a:rPr>
                <a:t>2.8284271247461903 </a:t>
              </a:r>
              <a:endParaRPr lang="pt-BR" sz="1200" dirty="0">
                <a:solidFill>
                  <a:srgbClr val="212121"/>
                </a:solidFill>
                <a:latin typeface="Courier New" panose="02070309020205020404" pitchFamily="49" charset="0"/>
              </a:endParaRPr>
            </a:p>
            <a:p>
              <a:r>
                <a:rPr lang="pt-BR" sz="1200" b="0" i="0" dirty="0">
                  <a:solidFill>
                    <a:srgbClr val="212121"/>
                  </a:solidFill>
                  <a:effectLst/>
                  <a:latin typeface="Courier New" panose="02070309020205020404" pitchFamily="49" charset="0"/>
                </a:rPr>
                <a:t>3.0</a:t>
              </a:r>
              <a:endParaRPr lang="pt-BR" sz="1200" dirty="0"/>
            </a:p>
          </p:txBody>
        </p:sp>
      </p:grpSp>
    </p:spTree>
    <p:extLst>
      <p:ext uri="{BB962C8B-B14F-4D97-AF65-F5344CB8AC3E}">
        <p14:creationId xmlns:p14="http://schemas.microsoft.com/office/powerpoint/2010/main" val="117534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3D060-375B-0AE6-38F7-37726F1E60C1}"/>
              </a:ext>
            </a:extLst>
          </p:cNvPr>
          <p:cNvSpPr>
            <a:spLocks noGrp="1"/>
          </p:cNvSpPr>
          <p:nvPr>
            <p:ph idx="1"/>
          </p:nvPr>
        </p:nvSpPr>
        <p:spPr>
          <a:xfrm>
            <a:off x="838200" y="1981199"/>
            <a:ext cx="10515600" cy="4195763"/>
          </a:xfrm>
        </p:spPr>
        <p:txBody>
          <a:bodyPr>
            <a:normAutofit/>
          </a:bodyPr>
          <a:lstStyle/>
          <a:p>
            <a:pPr marL="0" indent="0" algn="ctr">
              <a:buNone/>
            </a:pPr>
            <a:r>
              <a:rPr lang="pt-BR" sz="5400" dirty="0"/>
              <a:t>Quais desafios encontraremos na execução de </a:t>
            </a:r>
            <a:r>
              <a:rPr lang="pt-BR" sz="5400" i="1" dirty="0"/>
              <a:t>machine learning</a:t>
            </a:r>
            <a:r>
              <a:rPr lang="pt-BR" sz="5400" dirty="0"/>
              <a:t> em sistemas embarcados? </a:t>
            </a:r>
          </a:p>
        </p:txBody>
      </p:sp>
    </p:spTree>
    <p:extLst>
      <p:ext uri="{BB962C8B-B14F-4D97-AF65-F5344CB8AC3E}">
        <p14:creationId xmlns:p14="http://schemas.microsoft.com/office/powerpoint/2010/main" val="3171287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695089" y="1825625"/>
            <a:ext cx="5108027" cy="4351338"/>
          </a:xfrm>
        </p:spPr>
        <p:txBody>
          <a:bodyPr>
            <a:normAutofit lnSpcReduction="10000"/>
          </a:bodyPr>
          <a:lstStyle/>
          <a:p>
            <a:r>
              <a:rPr lang="pt-BR" dirty="0"/>
              <a:t>Portabilidade é algo que damos como certo e que não pensamos muito a respeito quando criamos códigos para sistemas de uso geral.</a:t>
            </a:r>
          </a:p>
          <a:p>
            <a:r>
              <a:rPr lang="pt-BR" dirty="0"/>
              <a:t>Porém quando partimos para sistemas embarcados, isso se torna um problema.</a:t>
            </a:r>
          </a:p>
          <a:p>
            <a:r>
              <a:rPr lang="pt-BR" dirty="0"/>
              <a:t>Vamos ver um problema envolvendo cálculos em ponto flutuante: a calculo de pi.</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57656" y="1825625"/>
            <a:ext cx="6379778" cy="3842690"/>
          </a:xfrm>
          <a:prstGeom prst="rect">
            <a:avLst/>
          </a:prstGeom>
        </p:spPr>
      </p:pic>
    </p:spTree>
    <p:extLst>
      <p:ext uri="{BB962C8B-B14F-4D97-AF65-F5344CB8AC3E}">
        <p14:creationId xmlns:p14="http://schemas.microsoft.com/office/powerpoint/2010/main" val="2527489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Vamos supor que em meu código eu tenha o seguinte cálculo: </a:t>
            </a:r>
          </a:p>
          <a:p>
            <a:pPr lvl="1">
              <a:buFont typeface="Wingdings" panose="05000000000000000000" pitchFamily="2" charset="2"/>
              <a:buChar char="§"/>
            </a:pPr>
            <a:r>
              <a:rPr lang="pt-BR" dirty="0"/>
              <a:t>22/7 = </a:t>
            </a:r>
            <a:r>
              <a:rPr lang="pt-BR" b="0" i="0" dirty="0">
                <a:effectLst/>
              </a:rPr>
              <a:t>3.14159265359...</a:t>
            </a:r>
          </a:p>
          <a:p>
            <a:r>
              <a:rPr lang="pt-BR" dirty="0"/>
              <a:t>A resposta é um valor em ponto flutuante, que é tipicamente expresso como 3 componentes: sinal, expoente e mantissa (ou fração).</a:t>
            </a:r>
          </a:p>
          <a:p>
            <a:r>
              <a:rPr lang="pt-BR" dirty="0"/>
              <a:t>Operações com valores em ponto flutuante </a:t>
            </a:r>
            <a:r>
              <a:rPr lang="pt-BR" b="1" i="1" dirty="0"/>
              <a:t>são complexas e computacionalmente custosas</a:t>
            </a:r>
            <a:r>
              <a:rPr lang="pt-BR" dirty="0"/>
              <a:t>.</a:t>
            </a:r>
          </a:p>
        </p:txBody>
      </p:sp>
      <p:pic>
        <p:nvPicPr>
          <p:cNvPr id="5" name="Imagem 4">
            <a:extLst>
              <a:ext uri="{FF2B5EF4-FFF2-40B4-BE49-F238E27FC236}">
                <a16:creationId xmlns:a16="http://schemas.microsoft.com/office/drawing/2014/main" id="{05FB09EE-13F8-0D75-51F2-EC5AE4269504}"/>
              </a:ext>
            </a:extLst>
          </p:cNvPr>
          <p:cNvPicPr>
            <a:picLocks noChangeAspect="1"/>
          </p:cNvPicPr>
          <p:nvPr/>
        </p:nvPicPr>
        <p:blipFill>
          <a:blip r:embed="rId3"/>
          <a:stretch>
            <a:fillRect/>
          </a:stretch>
        </p:blipFill>
        <p:spPr>
          <a:xfrm>
            <a:off x="1242848" y="1690688"/>
            <a:ext cx="4338146" cy="2612967"/>
          </a:xfrm>
          <a:prstGeom prst="rect">
            <a:avLst/>
          </a:prstGeom>
        </p:spPr>
      </p:pic>
      <p:pic>
        <p:nvPicPr>
          <p:cNvPr id="6" name="Imagem 5">
            <a:extLst>
              <a:ext uri="{FF2B5EF4-FFF2-40B4-BE49-F238E27FC236}">
                <a16:creationId xmlns:a16="http://schemas.microsoft.com/office/drawing/2014/main" id="{03DA70D7-EB01-D384-D138-167BECB4F08B}"/>
              </a:ext>
            </a:extLst>
          </p:cNvPr>
          <p:cNvPicPr>
            <a:picLocks noChangeAspect="1"/>
          </p:cNvPicPr>
          <p:nvPr/>
        </p:nvPicPr>
        <p:blipFill>
          <a:blip r:embed="rId4"/>
          <a:stretch>
            <a:fillRect/>
          </a:stretch>
        </p:blipFill>
        <p:spPr>
          <a:xfrm>
            <a:off x="838200" y="4850524"/>
            <a:ext cx="5095875" cy="1066800"/>
          </a:xfrm>
          <a:prstGeom prst="rect">
            <a:avLst/>
          </a:prstGeom>
        </p:spPr>
      </p:pic>
    </p:spTree>
    <p:extLst>
      <p:ext uri="{BB962C8B-B14F-4D97-AF65-F5344CB8AC3E}">
        <p14:creationId xmlns:p14="http://schemas.microsoft.com/office/powerpoint/2010/main" val="2265765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0E2D2-FDD9-B41D-180C-D5EE7734DE8F}"/>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0EF41F9-79F8-89BF-93BA-3C30883F64B6}"/>
              </a:ext>
            </a:extLst>
          </p:cNvPr>
          <p:cNvSpPr>
            <a:spLocks noGrp="1"/>
          </p:cNvSpPr>
          <p:nvPr>
            <p:ph idx="1"/>
          </p:nvPr>
        </p:nvSpPr>
        <p:spPr>
          <a:xfrm>
            <a:off x="6257927" y="1807779"/>
            <a:ext cx="5776417" cy="5050220"/>
          </a:xfrm>
        </p:spPr>
        <p:txBody>
          <a:bodyPr>
            <a:normAutofit/>
          </a:bodyPr>
          <a:lstStyle/>
          <a:p>
            <a:r>
              <a:rPr lang="pt-BR" dirty="0"/>
              <a:t>Como forma de abstrair a complexidade dos cálculos e facilitar o uso de operações em ponto flutuante, podemos implementá-las como uma biblioteca que teria função para adição, multiplicação, etc. destes valores.</a:t>
            </a:r>
          </a:p>
          <a:p>
            <a:r>
              <a:rPr lang="pt-BR" dirty="0"/>
              <a:t>Entretanto, uma biblioteca puramente feita em SW para tal finalidade tende a ser muito lenta.</a:t>
            </a:r>
          </a:p>
        </p:txBody>
      </p:sp>
      <p:pic>
        <p:nvPicPr>
          <p:cNvPr id="7" name="Imagem 6">
            <a:extLst>
              <a:ext uri="{FF2B5EF4-FFF2-40B4-BE49-F238E27FC236}">
                <a16:creationId xmlns:a16="http://schemas.microsoft.com/office/drawing/2014/main" id="{3842041B-54CE-6B62-85CE-A1032B3D3B5A}"/>
              </a:ext>
            </a:extLst>
          </p:cNvPr>
          <p:cNvPicPr>
            <a:picLocks noChangeAspect="1"/>
          </p:cNvPicPr>
          <p:nvPr/>
        </p:nvPicPr>
        <p:blipFill>
          <a:blip r:embed="rId3"/>
          <a:stretch>
            <a:fillRect/>
          </a:stretch>
        </p:blipFill>
        <p:spPr>
          <a:xfrm>
            <a:off x="1923393" y="5035039"/>
            <a:ext cx="1994338" cy="1728788"/>
          </a:xfrm>
          <a:prstGeom prst="rect">
            <a:avLst/>
          </a:prstGeom>
        </p:spPr>
      </p:pic>
      <p:pic>
        <p:nvPicPr>
          <p:cNvPr id="9" name="Imagem 8">
            <a:extLst>
              <a:ext uri="{FF2B5EF4-FFF2-40B4-BE49-F238E27FC236}">
                <a16:creationId xmlns:a16="http://schemas.microsoft.com/office/drawing/2014/main" id="{4E6932C6-E19A-0D36-971E-925E185A2E2D}"/>
              </a:ext>
            </a:extLst>
          </p:cNvPr>
          <p:cNvPicPr>
            <a:picLocks noChangeAspect="1"/>
          </p:cNvPicPr>
          <p:nvPr/>
        </p:nvPicPr>
        <p:blipFill>
          <a:blip r:embed="rId4"/>
          <a:stretch>
            <a:fillRect/>
          </a:stretch>
        </p:blipFill>
        <p:spPr>
          <a:xfrm>
            <a:off x="354724" y="1807779"/>
            <a:ext cx="5095875" cy="2381250"/>
          </a:xfrm>
          <a:prstGeom prst="rect">
            <a:avLst/>
          </a:prstGeom>
        </p:spPr>
      </p:pic>
      <p:sp>
        <p:nvSpPr>
          <p:cNvPr id="10" name="Seta: para a Direita 9">
            <a:extLst>
              <a:ext uri="{FF2B5EF4-FFF2-40B4-BE49-F238E27FC236}">
                <a16:creationId xmlns:a16="http://schemas.microsoft.com/office/drawing/2014/main" id="{29B15E1A-FAAC-7C05-1C02-B15341B986C5}"/>
              </a:ext>
            </a:extLst>
          </p:cNvPr>
          <p:cNvSpPr/>
          <p:nvPr/>
        </p:nvSpPr>
        <p:spPr>
          <a:xfrm rot="5400000">
            <a:off x="2578296" y="4293909"/>
            <a:ext cx="568917" cy="646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11832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3597A-F1DB-B79E-408B-6CD6B8B271CB}"/>
              </a:ext>
            </a:extLst>
          </p:cNvPr>
          <p:cNvSpPr>
            <a:spLocks noGrp="1"/>
          </p:cNvSpPr>
          <p:nvPr>
            <p:ph type="title"/>
          </p:nvPr>
        </p:nvSpPr>
        <p:spPr/>
        <p:txBody>
          <a:bodyPr/>
          <a:lstStyle/>
          <a:p>
            <a:r>
              <a:rPr lang="pt-BR" dirty="0"/>
              <a:t>Portabilidade</a:t>
            </a:r>
          </a:p>
        </p:txBody>
      </p:sp>
      <p:sp>
        <p:nvSpPr>
          <p:cNvPr id="3" name="Espaço Reservado para Conteúdo 2">
            <a:extLst>
              <a:ext uri="{FF2B5EF4-FFF2-40B4-BE49-F238E27FC236}">
                <a16:creationId xmlns:a16="http://schemas.microsoft.com/office/drawing/2014/main" id="{08496313-E246-A028-1C9C-99E08135F669}"/>
              </a:ext>
            </a:extLst>
          </p:cNvPr>
          <p:cNvSpPr>
            <a:spLocks noGrp="1"/>
          </p:cNvSpPr>
          <p:nvPr>
            <p:ph idx="1"/>
          </p:nvPr>
        </p:nvSpPr>
        <p:spPr>
          <a:xfrm>
            <a:off x="5496909" y="1825624"/>
            <a:ext cx="6484883" cy="5032376"/>
          </a:xfrm>
        </p:spPr>
        <p:txBody>
          <a:bodyPr>
            <a:normAutofit/>
          </a:bodyPr>
          <a:lstStyle/>
          <a:p>
            <a:r>
              <a:rPr lang="pt-BR" dirty="0"/>
              <a:t>Ao longo dos anos, para acelerar as operações, o que ocorreu foi a criação de partes da CPU especializadas em operações de ponto flutuante, as chamadas </a:t>
            </a:r>
            <a:r>
              <a:rPr lang="pt-BR" i="1" dirty="0"/>
              <a:t>Floating Point </a:t>
            </a:r>
            <a:r>
              <a:rPr lang="pt-BR" i="1" dirty="0" err="1"/>
              <a:t>Units</a:t>
            </a:r>
            <a:r>
              <a:rPr lang="pt-BR" dirty="0"/>
              <a:t> (</a:t>
            </a:r>
            <a:r>
              <a:rPr lang="pt-BR" dirty="0" err="1"/>
              <a:t>FPUs</a:t>
            </a:r>
            <a:r>
              <a:rPr lang="pt-BR" dirty="0"/>
              <a:t>).</a:t>
            </a:r>
          </a:p>
          <a:p>
            <a:r>
              <a:rPr lang="pt-BR" dirty="0"/>
              <a:t>Isso é ótimo porque desde sua proliferação, praticamente toda CPU tem uma FPU dentro dela. </a:t>
            </a:r>
          </a:p>
          <a:p>
            <a:r>
              <a:rPr lang="pt-BR" dirty="0"/>
              <a:t>Portanto, escrevemos o código uma única vez e ele é executado em qualquer lugar. </a:t>
            </a:r>
          </a:p>
          <a:p>
            <a:r>
              <a:rPr lang="pt-BR" dirty="0"/>
              <a:t>Mas isso expõe um </a:t>
            </a:r>
            <a:r>
              <a:rPr lang="pt-BR" b="1" i="1" dirty="0"/>
              <a:t>trade-off</a:t>
            </a:r>
            <a:r>
              <a:rPr lang="pt-BR" dirty="0"/>
              <a:t>.</a:t>
            </a:r>
          </a:p>
        </p:txBody>
      </p:sp>
      <p:pic>
        <p:nvPicPr>
          <p:cNvPr id="5" name="Imagem 4">
            <a:extLst>
              <a:ext uri="{FF2B5EF4-FFF2-40B4-BE49-F238E27FC236}">
                <a16:creationId xmlns:a16="http://schemas.microsoft.com/office/drawing/2014/main" id="{49DFB8EA-B83F-6EA7-5D52-F52072B50025}"/>
              </a:ext>
            </a:extLst>
          </p:cNvPr>
          <p:cNvPicPr>
            <a:picLocks noChangeAspect="1"/>
          </p:cNvPicPr>
          <p:nvPr/>
        </p:nvPicPr>
        <p:blipFill>
          <a:blip r:embed="rId2"/>
          <a:stretch>
            <a:fillRect/>
          </a:stretch>
        </p:blipFill>
        <p:spPr>
          <a:xfrm>
            <a:off x="361786" y="1690688"/>
            <a:ext cx="3134710" cy="3467179"/>
          </a:xfrm>
          <a:prstGeom prst="rect">
            <a:avLst/>
          </a:prstGeom>
        </p:spPr>
      </p:pic>
      <p:pic>
        <p:nvPicPr>
          <p:cNvPr id="9" name="Imagem 8">
            <a:extLst>
              <a:ext uri="{FF2B5EF4-FFF2-40B4-BE49-F238E27FC236}">
                <a16:creationId xmlns:a16="http://schemas.microsoft.com/office/drawing/2014/main" id="{CF3D539D-9EA3-3B50-EDE9-8CFD03CBA8DB}"/>
              </a:ext>
            </a:extLst>
          </p:cNvPr>
          <p:cNvPicPr>
            <a:picLocks noChangeAspect="1"/>
          </p:cNvPicPr>
          <p:nvPr/>
        </p:nvPicPr>
        <p:blipFill>
          <a:blip r:embed="rId3"/>
          <a:stretch>
            <a:fillRect/>
          </a:stretch>
        </p:blipFill>
        <p:spPr>
          <a:xfrm>
            <a:off x="3141695" y="3424277"/>
            <a:ext cx="2204725" cy="1217995"/>
          </a:xfrm>
          <a:prstGeom prst="rect">
            <a:avLst/>
          </a:prstGeom>
        </p:spPr>
      </p:pic>
      <p:sp>
        <p:nvSpPr>
          <p:cNvPr id="10" name="Seta: para a Direita 9">
            <a:extLst>
              <a:ext uri="{FF2B5EF4-FFF2-40B4-BE49-F238E27FC236}">
                <a16:creationId xmlns:a16="http://schemas.microsoft.com/office/drawing/2014/main" id="{C6BA27D4-5FF8-C2D8-4D3F-32BFFE78D914}"/>
              </a:ext>
            </a:extLst>
          </p:cNvPr>
          <p:cNvSpPr/>
          <p:nvPr/>
        </p:nvSpPr>
        <p:spPr>
          <a:xfrm>
            <a:off x="2602324" y="3966066"/>
            <a:ext cx="409904" cy="262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7312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D14E7-9D5A-5F84-464A-6878378460B7}"/>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7EEEEC54-7A6C-782C-9072-DBC17E9BF467}"/>
              </a:ext>
            </a:extLst>
          </p:cNvPr>
          <p:cNvSpPr>
            <a:spLocks noGrp="1"/>
          </p:cNvSpPr>
          <p:nvPr>
            <p:ph idx="1"/>
          </p:nvPr>
        </p:nvSpPr>
        <p:spPr>
          <a:xfrm>
            <a:off x="6230667" y="1825624"/>
            <a:ext cx="5961335" cy="5032375"/>
          </a:xfrm>
        </p:spPr>
        <p:txBody>
          <a:bodyPr>
            <a:normAutofit fontScale="92500" lnSpcReduction="10000"/>
          </a:bodyPr>
          <a:lstStyle/>
          <a:p>
            <a:r>
              <a:rPr lang="pt-BR" dirty="0"/>
              <a:t>A </a:t>
            </a:r>
            <a:r>
              <a:rPr lang="pt-BR" b="1" i="1" dirty="0"/>
              <a:t>portabilidade universal têm altos custos</a:t>
            </a:r>
            <a:r>
              <a:rPr lang="pt-BR" dirty="0"/>
              <a:t> associados.</a:t>
            </a:r>
          </a:p>
          <a:p>
            <a:r>
              <a:rPr lang="pt-BR" dirty="0"/>
              <a:t>Sua implementação custa caro ($$$).</a:t>
            </a:r>
          </a:p>
          <a:p>
            <a:r>
              <a:rPr lang="pt-BR" dirty="0"/>
              <a:t>Mais energia é consumida por esses sistemas de uso geral (W).</a:t>
            </a:r>
          </a:p>
          <a:p>
            <a:pPr lvl="1">
              <a:buFont typeface="Wingdings" panose="05000000000000000000" pitchFamily="2" charset="2"/>
              <a:buChar char="§"/>
            </a:pPr>
            <a:r>
              <a:rPr lang="pt-BR" dirty="0"/>
              <a:t>Por exemplo, a FPU quando ligada aumenta o consumo de energia da CPU.</a:t>
            </a:r>
          </a:p>
          <a:p>
            <a:r>
              <a:rPr lang="pt-BR" dirty="0"/>
              <a:t>Necessita-se de um esforço de engenharia (i.e., de projeto) grande para construí-los e que, consequentemente, eleva mais ainda os custos.</a:t>
            </a:r>
          </a:p>
          <a:p>
            <a:r>
              <a:rPr lang="pt-BR" dirty="0"/>
              <a:t>Portanto, se queremos portabilidade universal, temos que pagar estes preços.</a:t>
            </a:r>
          </a:p>
        </p:txBody>
      </p:sp>
      <p:grpSp>
        <p:nvGrpSpPr>
          <p:cNvPr id="16" name="Agrupar 15">
            <a:extLst>
              <a:ext uri="{FF2B5EF4-FFF2-40B4-BE49-F238E27FC236}">
                <a16:creationId xmlns:a16="http://schemas.microsoft.com/office/drawing/2014/main" id="{4060895C-1B19-CC1F-90DA-B0C2976CC659}"/>
              </a:ext>
            </a:extLst>
          </p:cNvPr>
          <p:cNvGrpSpPr/>
          <p:nvPr/>
        </p:nvGrpSpPr>
        <p:grpSpPr>
          <a:xfrm>
            <a:off x="165911" y="2733126"/>
            <a:ext cx="5930089" cy="1791851"/>
            <a:chOff x="294292" y="1797706"/>
            <a:chExt cx="5930089" cy="1791851"/>
          </a:xfrm>
        </p:grpSpPr>
        <p:sp>
          <p:nvSpPr>
            <p:cNvPr id="6" name="Retângulo 5">
              <a:extLst>
                <a:ext uri="{FF2B5EF4-FFF2-40B4-BE49-F238E27FC236}">
                  <a16:creationId xmlns:a16="http://schemas.microsoft.com/office/drawing/2014/main" id="{09BBDE75-7710-2E09-3176-2345DBD1726F}"/>
                </a:ext>
              </a:extLst>
            </p:cNvPr>
            <p:cNvSpPr/>
            <p:nvPr/>
          </p:nvSpPr>
          <p:spPr>
            <a:xfrm>
              <a:off x="294292" y="1825625"/>
              <a:ext cx="5507421" cy="315311"/>
            </a:xfrm>
            <a:prstGeom prst="rect">
              <a:avLst/>
            </a:prstGeom>
            <a:solidFill>
              <a:srgbClr val="92D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Portabilidade de código universal</a:t>
              </a:r>
            </a:p>
          </p:txBody>
        </p:sp>
        <p:sp>
          <p:nvSpPr>
            <p:cNvPr id="7" name="Retângulo 6">
              <a:extLst>
                <a:ext uri="{FF2B5EF4-FFF2-40B4-BE49-F238E27FC236}">
                  <a16:creationId xmlns:a16="http://schemas.microsoft.com/office/drawing/2014/main" id="{ACAAB372-B052-AAA4-38AD-A622856BEC78}"/>
                </a:ext>
              </a:extLst>
            </p:cNvPr>
            <p:cNvSpPr/>
            <p:nvPr/>
          </p:nvSpPr>
          <p:spPr>
            <a:xfrm>
              <a:off x="294293" y="2336908"/>
              <a:ext cx="4939862"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8" name="Retângulo 7">
              <a:extLst>
                <a:ext uri="{FF2B5EF4-FFF2-40B4-BE49-F238E27FC236}">
                  <a16:creationId xmlns:a16="http://schemas.microsoft.com/office/drawing/2014/main" id="{FCFB2203-E74E-D953-2DAD-68549BEA2478}"/>
                </a:ext>
              </a:extLst>
            </p:cNvPr>
            <p:cNvSpPr/>
            <p:nvPr/>
          </p:nvSpPr>
          <p:spPr>
            <a:xfrm>
              <a:off x="294292" y="2785405"/>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Consumo de energia (W)</a:t>
              </a:r>
            </a:p>
          </p:txBody>
        </p:sp>
        <p:sp>
          <p:nvSpPr>
            <p:cNvPr id="9" name="Retângulo 8">
              <a:extLst>
                <a:ext uri="{FF2B5EF4-FFF2-40B4-BE49-F238E27FC236}">
                  <a16:creationId xmlns:a16="http://schemas.microsoft.com/office/drawing/2014/main" id="{CDE9FDB5-AB13-0131-9A5B-D5FDA12F44DB}"/>
                </a:ext>
              </a:extLst>
            </p:cNvPr>
            <p:cNvSpPr/>
            <p:nvPr/>
          </p:nvSpPr>
          <p:spPr>
            <a:xfrm>
              <a:off x="294292" y="3274246"/>
              <a:ext cx="5192111" cy="315311"/>
            </a:xfrm>
            <a:prstGeom prst="rect">
              <a:avLst/>
            </a:prstGeom>
            <a:solidFill>
              <a:srgbClr val="FF000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Esforço de engenharia</a:t>
              </a:r>
            </a:p>
          </p:txBody>
        </p:sp>
        <p:pic>
          <p:nvPicPr>
            <p:cNvPr id="11" name="Imagem 10">
              <a:extLst>
                <a:ext uri="{FF2B5EF4-FFF2-40B4-BE49-F238E27FC236}">
                  <a16:creationId xmlns:a16="http://schemas.microsoft.com/office/drawing/2014/main" id="{73C7DC1A-D875-E47D-76DA-932DE48067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36381" y="1797706"/>
              <a:ext cx="288000" cy="266880"/>
            </a:xfrm>
            <a:prstGeom prst="rect">
              <a:avLst/>
            </a:prstGeom>
          </p:spPr>
        </p:pic>
        <p:pic>
          <p:nvPicPr>
            <p:cNvPr id="13" name="Imagem 12">
              <a:extLst>
                <a:ext uri="{FF2B5EF4-FFF2-40B4-BE49-F238E27FC236}">
                  <a16:creationId xmlns:a16="http://schemas.microsoft.com/office/drawing/2014/main" id="{795F8E48-75FC-F986-93F3-D06B6431E08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81920" y="2368565"/>
              <a:ext cx="252000" cy="252000"/>
            </a:xfrm>
            <a:prstGeom prst="rect">
              <a:avLst/>
            </a:prstGeom>
          </p:spPr>
        </p:pic>
        <p:pic>
          <p:nvPicPr>
            <p:cNvPr id="14" name="Imagem 13">
              <a:extLst>
                <a:ext uri="{FF2B5EF4-FFF2-40B4-BE49-F238E27FC236}">
                  <a16:creationId xmlns:a16="http://schemas.microsoft.com/office/drawing/2014/main" id="{00AE45CD-AB9F-B582-56D7-24E504DF23F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9444" y="2818813"/>
              <a:ext cx="252000" cy="252000"/>
            </a:xfrm>
            <a:prstGeom prst="rect">
              <a:avLst/>
            </a:prstGeom>
          </p:spPr>
        </p:pic>
        <p:pic>
          <p:nvPicPr>
            <p:cNvPr id="15" name="Imagem 14">
              <a:extLst>
                <a:ext uri="{FF2B5EF4-FFF2-40B4-BE49-F238E27FC236}">
                  <a16:creationId xmlns:a16="http://schemas.microsoft.com/office/drawing/2014/main" id="{71105135-F588-0693-01C7-A14C231B20A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33920" y="3303000"/>
              <a:ext cx="252000" cy="252000"/>
            </a:xfrm>
            <a:prstGeom prst="rect">
              <a:avLst/>
            </a:prstGeom>
          </p:spPr>
        </p:pic>
      </p:grpSp>
      <p:sp>
        <p:nvSpPr>
          <p:cNvPr id="17" name="Chave Esquerda 16">
            <a:extLst>
              <a:ext uri="{FF2B5EF4-FFF2-40B4-BE49-F238E27FC236}">
                <a16:creationId xmlns:a16="http://schemas.microsoft.com/office/drawing/2014/main" id="{6C130C4E-80BF-BCE4-1C4C-85A3A210B085}"/>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8" name="CaixaDeTexto 17">
            <a:extLst>
              <a:ext uri="{FF2B5EF4-FFF2-40B4-BE49-F238E27FC236}">
                <a16:creationId xmlns:a16="http://schemas.microsoft.com/office/drawing/2014/main" id="{50865737-6935-C786-E912-706B913181D1}"/>
              </a:ext>
            </a:extLst>
          </p:cNvPr>
          <p:cNvSpPr txBox="1"/>
          <p:nvPr/>
        </p:nvSpPr>
        <p:spPr>
          <a:xfrm>
            <a:off x="2408888" y="4913360"/>
            <a:ext cx="1072055" cy="369332"/>
          </a:xfrm>
          <a:prstGeom prst="rect">
            <a:avLst/>
          </a:prstGeom>
          <a:noFill/>
        </p:spPr>
        <p:txBody>
          <a:bodyPr wrap="square" rtlCol="0">
            <a:spAutoFit/>
          </a:bodyPr>
          <a:lstStyle/>
          <a:p>
            <a:r>
              <a:rPr lang="pt-BR" dirty="0"/>
              <a:t>Opção 1</a:t>
            </a:r>
          </a:p>
        </p:txBody>
      </p:sp>
    </p:spTree>
    <p:extLst>
      <p:ext uri="{BB962C8B-B14F-4D97-AF65-F5344CB8AC3E}">
        <p14:creationId xmlns:p14="http://schemas.microsoft.com/office/powerpoint/2010/main" val="717490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222112" y="1825624"/>
            <a:ext cx="5803975" cy="5032376"/>
          </a:xfrm>
        </p:spPr>
        <p:txBody>
          <a:bodyPr>
            <a:normAutofit/>
          </a:bodyPr>
          <a:lstStyle/>
          <a:p>
            <a:r>
              <a:rPr lang="pt-BR" dirty="0"/>
              <a:t>Agora digamos que queremos trabalhar com sistemas embarcados. </a:t>
            </a:r>
          </a:p>
          <a:p>
            <a:r>
              <a:rPr lang="pt-BR" dirty="0"/>
              <a:t>Eles são por natureza </a:t>
            </a:r>
            <a:r>
              <a:rPr lang="pt-BR" b="1" i="1" dirty="0"/>
              <a:t>baratos</a:t>
            </a:r>
            <a:r>
              <a:rPr lang="pt-BR" dirty="0"/>
              <a:t>, </a:t>
            </a:r>
            <a:r>
              <a:rPr lang="pt-BR" b="1" i="1" dirty="0"/>
              <a:t>pequenos</a:t>
            </a:r>
            <a:r>
              <a:rPr lang="pt-BR" dirty="0"/>
              <a:t>, </a:t>
            </a:r>
            <a:r>
              <a:rPr lang="pt-BR" b="1" i="1" dirty="0"/>
              <a:t>eficientes</a:t>
            </a:r>
            <a:r>
              <a:rPr lang="pt-BR" dirty="0"/>
              <a:t> </a:t>
            </a:r>
            <a:r>
              <a:rPr lang="pt-BR" b="1" i="1" dirty="0"/>
              <a:t>energeticamente</a:t>
            </a:r>
            <a:r>
              <a:rPr lang="pt-BR" dirty="0"/>
              <a:t>, </a:t>
            </a:r>
            <a:r>
              <a:rPr lang="pt-BR" b="1" i="1" dirty="0"/>
              <a:t>enxutos</a:t>
            </a:r>
            <a:r>
              <a:rPr lang="pt-BR" dirty="0"/>
              <a:t> em termos de memória e poder computacional e </a:t>
            </a:r>
            <a:r>
              <a:rPr lang="pt-BR" b="1" i="1" dirty="0"/>
              <a:t>fáceis de serem projetados</a:t>
            </a:r>
            <a:r>
              <a:rPr lang="pt-BR" dirty="0"/>
              <a:t>.</a:t>
            </a:r>
          </a:p>
          <a:p>
            <a:r>
              <a:rPr lang="pt-BR" dirty="0"/>
              <a:t>Porém, uma implicação direta destas características é que a preocupação com a </a:t>
            </a:r>
            <a:r>
              <a:rPr lang="pt-BR" b="1" i="1" dirty="0"/>
              <a:t>portabilidade universal é mínima ou inexistente</a:t>
            </a:r>
            <a:r>
              <a:rPr lang="pt-BR" dirty="0"/>
              <a:t>.</a:t>
            </a:r>
          </a:p>
        </p:txBody>
      </p:sp>
      <p:grpSp>
        <p:nvGrpSpPr>
          <p:cNvPr id="11" name="Agrupar 10">
            <a:extLst>
              <a:ext uri="{FF2B5EF4-FFF2-40B4-BE49-F238E27FC236}">
                <a16:creationId xmlns:a16="http://schemas.microsoft.com/office/drawing/2014/main" id="{BDDCAAF4-7CA8-3F16-133E-0B5E31C70CAA}"/>
              </a:ext>
            </a:extLst>
          </p:cNvPr>
          <p:cNvGrpSpPr/>
          <p:nvPr/>
        </p:nvGrpSpPr>
        <p:grpSpPr>
          <a:xfrm>
            <a:off x="453908" y="2761045"/>
            <a:ext cx="5642092" cy="2521647"/>
            <a:chOff x="123870" y="2761045"/>
            <a:chExt cx="5642092" cy="2521647"/>
          </a:xfrm>
        </p:grpSpPr>
        <p:sp>
          <p:nvSpPr>
            <p:cNvPr id="5" name="Retângulo 4">
              <a:extLst>
                <a:ext uri="{FF2B5EF4-FFF2-40B4-BE49-F238E27FC236}">
                  <a16:creationId xmlns:a16="http://schemas.microsoft.com/office/drawing/2014/main" id="{BFDC8CE2-63D8-A3A7-63C9-F5540744C1AE}"/>
                </a:ext>
              </a:extLst>
            </p:cNvPr>
            <p:cNvSpPr/>
            <p:nvPr/>
          </p:nvSpPr>
          <p:spPr>
            <a:xfrm>
              <a:off x="165912" y="2761045"/>
              <a:ext cx="2734944" cy="315311"/>
            </a:xfrm>
            <a:prstGeom prst="rect">
              <a:avLst/>
            </a:prstGeom>
            <a:solidFill>
              <a:schemeClr val="accent4">
                <a:lumMod val="60000"/>
                <a:lumOff val="40000"/>
              </a:scheme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Menor portabilidade de código</a:t>
              </a:r>
            </a:p>
          </p:txBody>
        </p:sp>
        <p:sp>
          <p:nvSpPr>
            <p:cNvPr id="6" name="Retângulo 5">
              <a:extLst>
                <a:ext uri="{FF2B5EF4-FFF2-40B4-BE49-F238E27FC236}">
                  <a16:creationId xmlns:a16="http://schemas.microsoft.com/office/drawing/2014/main" id="{6CF2F9BF-0A7A-E5D4-D3C4-BBDE32C07701}"/>
                </a:ext>
              </a:extLst>
            </p:cNvPr>
            <p:cNvSpPr/>
            <p:nvPr/>
          </p:nvSpPr>
          <p:spPr>
            <a:xfrm>
              <a:off x="165912" y="3272328"/>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Custo ($)</a:t>
              </a:r>
            </a:p>
          </p:txBody>
        </p:sp>
        <p:sp>
          <p:nvSpPr>
            <p:cNvPr id="7" name="Retângulo 6">
              <a:extLst>
                <a:ext uri="{FF2B5EF4-FFF2-40B4-BE49-F238E27FC236}">
                  <a16:creationId xmlns:a16="http://schemas.microsoft.com/office/drawing/2014/main" id="{9D08D2DE-A26A-C3E1-B860-5EA9817AF1CE}"/>
                </a:ext>
              </a:extLst>
            </p:cNvPr>
            <p:cNvSpPr/>
            <p:nvPr/>
          </p:nvSpPr>
          <p:spPr>
            <a:xfrm>
              <a:off x="165912" y="3720825"/>
              <a:ext cx="1105840"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Energia (W)</a:t>
              </a:r>
              <a:endParaRPr lang="pt-BR" sz="1100" b="1" dirty="0"/>
            </a:p>
          </p:txBody>
        </p:sp>
        <p:sp>
          <p:nvSpPr>
            <p:cNvPr id="8" name="Retângulo 7">
              <a:extLst>
                <a:ext uri="{FF2B5EF4-FFF2-40B4-BE49-F238E27FC236}">
                  <a16:creationId xmlns:a16="http://schemas.microsoft.com/office/drawing/2014/main" id="{F7E46AB7-717B-9043-92DC-175E811FAABD}"/>
                </a:ext>
              </a:extLst>
            </p:cNvPr>
            <p:cNvSpPr/>
            <p:nvPr/>
          </p:nvSpPr>
          <p:spPr>
            <a:xfrm>
              <a:off x="165911" y="4209666"/>
              <a:ext cx="1358087" cy="315311"/>
            </a:xfrm>
            <a:prstGeom prst="rect">
              <a:avLst/>
            </a:prstGeom>
            <a:solidFill>
              <a:srgbClr val="00B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pt-BR" sz="1400" b="1" dirty="0"/>
                <a:t>Engenharia</a:t>
              </a:r>
            </a:p>
          </p:txBody>
        </p:sp>
        <p:pic>
          <p:nvPicPr>
            <p:cNvPr id="9" name="Imagem 8">
              <a:extLst>
                <a:ext uri="{FF2B5EF4-FFF2-40B4-BE49-F238E27FC236}">
                  <a16:creationId xmlns:a16="http://schemas.microsoft.com/office/drawing/2014/main" id="{401868AC-651D-6ED4-39EF-7E92FAFECB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9998" y="3272328"/>
              <a:ext cx="288000" cy="266880"/>
            </a:xfrm>
            <a:prstGeom prst="rect">
              <a:avLst/>
            </a:prstGeom>
          </p:spPr>
        </p:pic>
        <p:sp>
          <p:nvSpPr>
            <p:cNvPr id="13" name="Chave Esquerda 12">
              <a:extLst>
                <a:ext uri="{FF2B5EF4-FFF2-40B4-BE49-F238E27FC236}">
                  <a16:creationId xmlns:a16="http://schemas.microsoft.com/office/drawing/2014/main" id="{3364AD0A-6D88-1FAB-1FFC-98215E0BA260}"/>
                </a:ext>
              </a:extLst>
            </p:cNvPr>
            <p:cNvSpPr/>
            <p:nvPr/>
          </p:nvSpPr>
          <p:spPr>
            <a:xfrm rot="16200000">
              <a:off x="2734709" y="1933136"/>
              <a:ext cx="420414" cy="56420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 name="CaixaDeTexto 13">
              <a:extLst>
                <a:ext uri="{FF2B5EF4-FFF2-40B4-BE49-F238E27FC236}">
                  <a16:creationId xmlns:a16="http://schemas.microsoft.com/office/drawing/2014/main" id="{DB6E6715-188A-95DE-58D4-26754640F44D}"/>
                </a:ext>
              </a:extLst>
            </p:cNvPr>
            <p:cNvSpPr txBox="1"/>
            <p:nvPr/>
          </p:nvSpPr>
          <p:spPr>
            <a:xfrm>
              <a:off x="2408888" y="4913360"/>
              <a:ext cx="1072055" cy="369332"/>
            </a:xfrm>
            <a:prstGeom prst="rect">
              <a:avLst/>
            </a:prstGeom>
            <a:noFill/>
          </p:spPr>
          <p:txBody>
            <a:bodyPr wrap="square" rtlCol="0">
              <a:spAutoFit/>
            </a:bodyPr>
            <a:lstStyle/>
            <a:p>
              <a:r>
                <a:rPr lang="pt-BR" dirty="0"/>
                <a:t>Opção 2</a:t>
              </a:r>
            </a:p>
          </p:txBody>
        </p:sp>
        <p:pic>
          <p:nvPicPr>
            <p:cNvPr id="15" name="Imagem 14">
              <a:extLst>
                <a:ext uri="{FF2B5EF4-FFF2-40B4-BE49-F238E27FC236}">
                  <a16:creationId xmlns:a16="http://schemas.microsoft.com/office/drawing/2014/main" id="{5E6CECA8-8B91-FD0F-6A3E-E230918804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89384" y="3676725"/>
              <a:ext cx="288000" cy="266880"/>
            </a:xfrm>
            <a:prstGeom prst="rect">
              <a:avLst/>
            </a:prstGeom>
          </p:spPr>
        </p:pic>
        <p:pic>
          <p:nvPicPr>
            <p:cNvPr id="16" name="Imagem 15">
              <a:extLst>
                <a:ext uri="{FF2B5EF4-FFF2-40B4-BE49-F238E27FC236}">
                  <a16:creationId xmlns:a16="http://schemas.microsoft.com/office/drawing/2014/main" id="{5998DFC5-50F6-D019-6244-AED5A28B5A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0111" y="4209666"/>
              <a:ext cx="288000" cy="266880"/>
            </a:xfrm>
            <a:prstGeom prst="rect">
              <a:avLst/>
            </a:prstGeom>
          </p:spPr>
        </p:pic>
        <p:pic>
          <p:nvPicPr>
            <p:cNvPr id="10" name="Imagem 9">
              <a:extLst>
                <a:ext uri="{FF2B5EF4-FFF2-40B4-BE49-F238E27FC236}">
                  <a16:creationId xmlns:a16="http://schemas.microsoft.com/office/drawing/2014/main" id="{0A5A547D-7693-81F4-64F7-85478B8FF0CE}"/>
                </a:ext>
              </a:extLst>
            </p:cNvPr>
            <p:cNvPicPr>
              <a:picLocks noChangeAspect="1"/>
            </p:cNvPicPr>
            <p:nvPr/>
          </p:nvPicPr>
          <p:blipFill>
            <a:blip r:embed="rId4"/>
            <a:stretch>
              <a:fillRect/>
            </a:stretch>
          </p:blipFill>
          <p:spPr>
            <a:xfrm>
              <a:off x="2983244" y="2775825"/>
              <a:ext cx="247650" cy="285750"/>
            </a:xfrm>
            <a:prstGeom prst="rect">
              <a:avLst/>
            </a:prstGeom>
          </p:spPr>
        </p:pic>
      </p:grpSp>
    </p:spTree>
    <p:extLst>
      <p:ext uri="{BB962C8B-B14F-4D97-AF65-F5344CB8AC3E}">
        <p14:creationId xmlns:p14="http://schemas.microsoft.com/office/powerpoint/2010/main" val="113089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6390290" y="1825624"/>
            <a:ext cx="5635798" cy="5032376"/>
          </a:xfrm>
        </p:spPr>
        <p:txBody>
          <a:bodyPr>
            <a:normAutofit/>
          </a:bodyPr>
          <a:lstStyle/>
          <a:p>
            <a:r>
              <a:rPr lang="pt-BR" dirty="0"/>
              <a:t>Isso é ótimo para um sistema embarcado.</a:t>
            </a:r>
          </a:p>
          <a:p>
            <a:r>
              <a:rPr lang="pt-BR" dirty="0"/>
              <a:t>Mas o que acontece se quisermos rodar nosso código em outro sistema e nele não tivermos os recursos que o primeiro sistema tinha e que utilizamos no nosso código, como, por exemplo, uma FPU?</a:t>
            </a:r>
          </a:p>
          <a:p>
            <a:r>
              <a:rPr lang="pt-BR" dirty="0"/>
              <a:t>O código não irá ser executado!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610079" y="2447377"/>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757223" y="4190452"/>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767563" y="2162114"/>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585696" y="2168895"/>
            <a:ext cx="1984786" cy="369332"/>
          </a:xfrm>
          <a:prstGeom prst="rect">
            <a:avLst/>
          </a:prstGeom>
          <a:noFill/>
        </p:spPr>
        <p:txBody>
          <a:bodyPr wrap="square" rtlCol="0">
            <a:spAutoFit/>
          </a:bodyPr>
          <a:lstStyle/>
          <a:p>
            <a:pPr algn="ctr"/>
            <a:r>
              <a:rPr lang="pt-BR" dirty="0"/>
              <a:t>Sem FPU</a:t>
            </a:r>
          </a:p>
        </p:txBody>
      </p:sp>
    </p:spTree>
    <p:extLst>
      <p:ext uri="{BB962C8B-B14F-4D97-AF65-F5344CB8AC3E}">
        <p14:creationId xmlns:p14="http://schemas.microsoft.com/office/powerpoint/2010/main" val="2338265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7AD28-0223-0B8D-222B-BE16AB579BBE}"/>
              </a:ext>
            </a:extLst>
          </p:cNvPr>
          <p:cNvSpPr>
            <a:spLocks noGrp="1"/>
          </p:cNvSpPr>
          <p:nvPr>
            <p:ph type="title"/>
          </p:nvPr>
        </p:nvSpPr>
        <p:spPr/>
        <p:txBody>
          <a:bodyPr/>
          <a:lstStyle/>
          <a:p>
            <a:r>
              <a:rPr lang="pt-BR" dirty="0"/>
              <a:t>O perde-e-ganha da portabilidade</a:t>
            </a:r>
          </a:p>
        </p:txBody>
      </p:sp>
      <p:sp>
        <p:nvSpPr>
          <p:cNvPr id="3" name="Espaço Reservado para Conteúdo 2">
            <a:extLst>
              <a:ext uri="{FF2B5EF4-FFF2-40B4-BE49-F238E27FC236}">
                <a16:creationId xmlns:a16="http://schemas.microsoft.com/office/drawing/2014/main" id="{0ED73519-8228-3695-FCAF-689241C5580F}"/>
              </a:ext>
            </a:extLst>
          </p:cNvPr>
          <p:cNvSpPr>
            <a:spLocks noGrp="1"/>
          </p:cNvSpPr>
          <p:nvPr>
            <p:ph idx="1"/>
          </p:nvPr>
        </p:nvSpPr>
        <p:spPr>
          <a:xfrm>
            <a:off x="5761338" y="1825624"/>
            <a:ext cx="6264750" cy="5032376"/>
          </a:xfrm>
        </p:spPr>
        <p:txBody>
          <a:bodyPr>
            <a:normAutofit/>
          </a:bodyPr>
          <a:lstStyle/>
          <a:p>
            <a:r>
              <a:rPr lang="pt-BR" dirty="0"/>
              <a:t>O que fazer?</a:t>
            </a:r>
          </a:p>
          <a:p>
            <a:r>
              <a:rPr lang="pt-BR" dirty="0"/>
              <a:t>O código especializado para um sistema não é portável.</a:t>
            </a:r>
          </a:p>
          <a:p>
            <a:r>
              <a:rPr lang="pt-BR" dirty="0"/>
              <a:t>Portanto, isso levanta uma questão fundamental:</a:t>
            </a:r>
          </a:p>
          <a:p>
            <a:pPr lvl="1">
              <a:buFont typeface="Wingdings" panose="05000000000000000000" pitchFamily="2" charset="2"/>
              <a:buChar char="§"/>
            </a:pPr>
            <a:r>
              <a:rPr lang="pt-BR" b="1" i="1" dirty="0">
                <a:solidFill>
                  <a:srgbClr val="00B050"/>
                </a:solidFill>
              </a:rPr>
              <a:t>Como habilitamos o </a:t>
            </a:r>
            <a:r>
              <a:rPr lang="pt-BR" b="1" i="1" dirty="0" err="1">
                <a:solidFill>
                  <a:srgbClr val="00B050"/>
                </a:solidFill>
              </a:rPr>
              <a:t>TinyML</a:t>
            </a:r>
            <a:r>
              <a:rPr lang="pt-BR" b="1" i="1" dirty="0">
                <a:solidFill>
                  <a:srgbClr val="00B050"/>
                </a:solidFill>
              </a:rPr>
              <a:t> uniformemente em sistemas embarcados tão diferentes se a portabilidade é baixa ou inexistente?</a:t>
            </a:r>
          </a:p>
          <a:p>
            <a:r>
              <a:rPr lang="pt-BR" dirty="0"/>
              <a:t>Esse é um desafio crítico e que veremos como abordá-lo ao longo do curso.</a:t>
            </a:r>
          </a:p>
        </p:txBody>
      </p:sp>
      <p:pic>
        <p:nvPicPr>
          <p:cNvPr id="12" name="Imagem 11">
            <a:extLst>
              <a:ext uri="{FF2B5EF4-FFF2-40B4-BE49-F238E27FC236}">
                <a16:creationId xmlns:a16="http://schemas.microsoft.com/office/drawing/2014/main" id="{D33B051F-3698-38FC-A7F0-84816AC7318C}"/>
              </a:ext>
            </a:extLst>
          </p:cNvPr>
          <p:cNvPicPr>
            <a:picLocks noChangeAspect="1"/>
          </p:cNvPicPr>
          <p:nvPr/>
        </p:nvPicPr>
        <p:blipFill rotWithShape="1">
          <a:blip r:embed="rId3"/>
          <a:srcRect b="46370"/>
          <a:stretch/>
        </p:blipFill>
        <p:spPr>
          <a:xfrm>
            <a:off x="284259" y="3529942"/>
            <a:ext cx="5295065" cy="1669503"/>
          </a:xfrm>
          <a:prstGeom prst="rect">
            <a:avLst/>
          </a:prstGeom>
        </p:spPr>
      </p:pic>
      <p:grpSp>
        <p:nvGrpSpPr>
          <p:cNvPr id="22" name="Agrupar 21">
            <a:extLst>
              <a:ext uri="{FF2B5EF4-FFF2-40B4-BE49-F238E27FC236}">
                <a16:creationId xmlns:a16="http://schemas.microsoft.com/office/drawing/2014/main" id="{0D6B61B0-4B2B-C96E-293F-49BF534B93F3}"/>
              </a:ext>
            </a:extLst>
          </p:cNvPr>
          <p:cNvGrpSpPr/>
          <p:nvPr/>
        </p:nvGrpSpPr>
        <p:grpSpPr>
          <a:xfrm>
            <a:off x="431403" y="5273017"/>
            <a:ext cx="4813259" cy="1057929"/>
            <a:chOff x="357831" y="5307721"/>
            <a:chExt cx="5279595" cy="1131502"/>
          </a:xfrm>
        </p:grpSpPr>
        <p:sp>
          <p:nvSpPr>
            <p:cNvPr id="17" name="Retângulo 16">
              <a:extLst>
                <a:ext uri="{FF2B5EF4-FFF2-40B4-BE49-F238E27FC236}">
                  <a16:creationId xmlns:a16="http://schemas.microsoft.com/office/drawing/2014/main" id="{63F97A05-4AA6-750F-BF48-EA088CBBFC48}"/>
                </a:ext>
              </a:extLst>
            </p:cNvPr>
            <p:cNvSpPr/>
            <p:nvPr/>
          </p:nvSpPr>
          <p:spPr>
            <a:xfrm>
              <a:off x="369174" y="5307721"/>
              <a:ext cx="2647532"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C7CCC08-9BCC-6FC0-D7ED-CB8028E5BF8C}"/>
                </a:ext>
              </a:extLst>
            </p:cNvPr>
            <p:cNvSpPr/>
            <p:nvPr/>
          </p:nvSpPr>
          <p:spPr>
            <a:xfrm>
              <a:off x="3016706" y="5307721"/>
              <a:ext cx="2620720" cy="8092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2EDFB25-DD99-0FAB-E9DB-D8D291A42905}"/>
                </a:ext>
              </a:extLst>
            </p:cNvPr>
            <p:cNvPicPr>
              <a:picLocks noChangeAspect="1"/>
            </p:cNvPicPr>
            <p:nvPr/>
          </p:nvPicPr>
          <p:blipFill>
            <a:blip r:embed="rId4"/>
            <a:stretch>
              <a:fillRect/>
            </a:stretch>
          </p:blipFill>
          <p:spPr>
            <a:xfrm>
              <a:off x="4111216" y="5508403"/>
              <a:ext cx="431699" cy="498114"/>
            </a:xfrm>
            <a:prstGeom prst="rect">
              <a:avLst/>
            </a:prstGeom>
          </p:spPr>
        </p:pic>
        <p:pic>
          <p:nvPicPr>
            <p:cNvPr id="20" name="Imagem 19">
              <a:extLst>
                <a:ext uri="{FF2B5EF4-FFF2-40B4-BE49-F238E27FC236}">
                  <a16:creationId xmlns:a16="http://schemas.microsoft.com/office/drawing/2014/main" id="{D7AFDA88-813B-5C63-325A-55B6B9D400F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10064" y="5521416"/>
              <a:ext cx="412131" cy="381908"/>
            </a:xfrm>
            <a:prstGeom prst="rect">
              <a:avLst/>
            </a:prstGeom>
          </p:spPr>
        </p:pic>
        <p:sp>
          <p:nvSpPr>
            <p:cNvPr id="21" name="Retângulo 20">
              <a:extLst>
                <a:ext uri="{FF2B5EF4-FFF2-40B4-BE49-F238E27FC236}">
                  <a16:creationId xmlns:a16="http://schemas.microsoft.com/office/drawing/2014/main" id="{030906FE-062A-B77C-E8BE-DB9DB8ACF970}"/>
                </a:ext>
              </a:extLst>
            </p:cNvPr>
            <p:cNvSpPr/>
            <p:nvPr/>
          </p:nvSpPr>
          <p:spPr>
            <a:xfrm>
              <a:off x="357831" y="6117018"/>
              <a:ext cx="5279595" cy="32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Implementação de HW específica de uma biblioteca</a:t>
              </a:r>
            </a:p>
          </p:txBody>
        </p:sp>
      </p:grpSp>
      <p:sp>
        <p:nvSpPr>
          <p:cNvPr id="23" name="CaixaDeTexto 22">
            <a:extLst>
              <a:ext uri="{FF2B5EF4-FFF2-40B4-BE49-F238E27FC236}">
                <a16:creationId xmlns:a16="http://schemas.microsoft.com/office/drawing/2014/main" id="{3BB5F7B3-504E-2825-A7B9-BE82A22B8C71}"/>
              </a:ext>
            </a:extLst>
          </p:cNvPr>
          <p:cNvSpPr txBox="1"/>
          <p:nvPr/>
        </p:nvSpPr>
        <p:spPr>
          <a:xfrm>
            <a:off x="441743" y="3244679"/>
            <a:ext cx="2301457" cy="369332"/>
          </a:xfrm>
          <a:prstGeom prst="rect">
            <a:avLst/>
          </a:prstGeom>
          <a:noFill/>
        </p:spPr>
        <p:txBody>
          <a:bodyPr wrap="square" rtlCol="0">
            <a:spAutoFit/>
          </a:bodyPr>
          <a:lstStyle/>
          <a:p>
            <a:pPr algn="ctr"/>
            <a:r>
              <a:rPr lang="pt-BR" dirty="0"/>
              <a:t>Com FPU</a:t>
            </a:r>
          </a:p>
        </p:txBody>
      </p:sp>
      <p:sp>
        <p:nvSpPr>
          <p:cNvPr id="24" name="CaixaDeTexto 23">
            <a:extLst>
              <a:ext uri="{FF2B5EF4-FFF2-40B4-BE49-F238E27FC236}">
                <a16:creationId xmlns:a16="http://schemas.microsoft.com/office/drawing/2014/main" id="{6FDCD768-8122-181F-505F-1719BA809CC7}"/>
              </a:ext>
            </a:extLst>
          </p:cNvPr>
          <p:cNvSpPr txBox="1"/>
          <p:nvPr/>
        </p:nvSpPr>
        <p:spPr>
          <a:xfrm>
            <a:off x="3259876" y="3251460"/>
            <a:ext cx="1984786" cy="369332"/>
          </a:xfrm>
          <a:prstGeom prst="rect">
            <a:avLst/>
          </a:prstGeom>
          <a:noFill/>
        </p:spPr>
        <p:txBody>
          <a:bodyPr wrap="square" rtlCol="0">
            <a:spAutoFit/>
          </a:bodyPr>
          <a:lstStyle/>
          <a:p>
            <a:pPr algn="ctr"/>
            <a:r>
              <a:rPr lang="pt-BR" dirty="0"/>
              <a:t>Sem FPU</a:t>
            </a:r>
          </a:p>
        </p:txBody>
      </p:sp>
      <p:sp>
        <p:nvSpPr>
          <p:cNvPr id="5" name="CaixaDeTexto 4">
            <a:extLst>
              <a:ext uri="{FF2B5EF4-FFF2-40B4-BE49-F238E27FC236}">
                <a16:creationId xmlns:a16="http://schemas.microsoft.com/office/drawing/2014/main" id="{E1C0E1F9-276C-1940-E11F-8BCF20571FC1}"/>
              </a:ext>
            </a:extLst>
          </p:cNvPr>
          <p:cNvSpPr txBox="1"/>
          <p:nvPr/>
        </p:nvSpPr>
        <p:spPr>
          <a:xfrm>
            <a:off x="451589" y="2029216"/>
            <a:ext cx="4960403" cy="1015663"/>
          </a:xfrm>
          <a:prstGeom prst="rect">
            <a:avLst/>
          </a:prstGeom>
          <a:noFill/>
        </p:spPr>
        <p:txBody>
          <a:bodyPr wrap="square">
            <a:spAutoFit/>
          </a:bodyPr>
          <a:lstStyle/>
          <a:p>
            <a:pPr algn="ctr"/>
            <a:r>
              <a:rPr lang="pt-BR" sz="2000" i="1" dirty="0"/>
              <a:t>Sacrifica-se a portabilidade entre sistemas para obter-se eficiência no desempenho do sistema e no consumo de energia.</a:t>
            </a:r>
          </a:p>
        </p:txBody>
      </p:sp>
    </p:spTree>
    <p:extLst>
      <p:ext uri="{BB962C8B-B14F-4D97-AF65-F5344CB8AC3E}">
        <p14:creationId xmlns:p14="http://schemas.microsoft.com/office/powerpoint/2010/main" val="1693274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C7934-D58D-AE26-0BF2-7839ACD06030}"/>
              </a:ext>
            </a:extLst>
          </p:cNvPr>
          <p:cNvSpPr>
            <a:spLocks noGrp="1"/>
          </p:cNvSpPr>
          <p:nvPr>
            <p:ph type="title"/>
          </p:nvPr>
        </p:nvSpPr>
        <p:spPr/>
        <p:txBody>
          <a:bodyPr/>
          <a:lstStyle/>
          <a:p>
            <a:r>
              <a:rPr lang="pt-BR" dirty="0"/>
              <a:t>Resumo do que vimos até agora</a:t>
            </a:r>
          </a:p>
        </p:txBody>
      </p:sp>
      <p:sp>
        <p:nvSpPr>
          <p:cNvPr id="3" name="Espaço Reservado para Conteúdo 2">
            <a:extLst>
              <a:ext uri="{FF2B5EF4-FFF2-40B4-BE49-F238E27FC236}">
                <a16:creationId xmlns:a16="http://schemas.microsoft.com/office/drawing/2014/main" id="{3756150B-9B65-3E50-53FB-866630820BC6}"/>
              </a:ext>
            </a:extLst>
          </p:cNvPr>
          <p:cNvSpPr>
            <a:spLocks noGrp="1"/>
          </p:cNvSpPr>
          <p:nvPr>
            <p:ph idx="1"/>
          </p:nvPr>
        </p:nvSpPr>
        <p:spPr>
          <a:xfrm>
            <a:off x="964324" y="2195075"/>
            <a:ext cx="5131676" cy="2063203"/>
          </a:xfrm>
        </p:spPr>
        <p:txBody>
          <a:bodyPr>
            <a:normAutofit/>
          </a:bodyPr>
          <a:lstStyle/>
          <a:p>
            <a:r>
              <a:rPr lang="pt-BR" b="1" i="1" dirty="0">
                <a:solidFill>
                  <a:schemeClr val="accent1"/>
                </a:solidFill>
              </a:rPr>
              <a:t>Hardware embarcado </a:t>
            </a:r>
            <a:r>
              <a:rPr lang="pt-BR" dirty="0"/>
              <a:t>é extremamente limitado em termos de desempenho, consumo de energia e armazenamento.</a:t>
            </a:r>
          </a:p>
        </p:txBody>
      </p:sp>
      <p:sp>
        <p:nvSpPr>
          <p:cNvPr id="4" name="Espaço Reservado para Conteúdo 2">
            <a:extLst>
              <a:ext uri="{FF2B5EF4-FFF2-40B4-BE49-F238E27FC236}">
                <a16:creationId xmlns:a16="http://schemas.microsoft.com/office/drawing/2014/main" id="{E513BA28-C1FF-ECD0-AEBA-DF5B8DDDC10D}"/>
              </a:ext>
            </a:extLst>
          </p:cNvPr>
          <p:cNvSpPr txBox="1">
            <a:spLocks/>
          </p:cNvSpPr>
          <p:nvPr/>
        </p:nvSpPr>
        <p:spPr>
          <a:xfrm>
            <a:off x="6488823" y="2195075"/>
            <a:ext cx="5005553" cy="20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i="1" dirty="0">
                <a:solidFill>
                  <a:schemeClr val="accent1"/>
                </a:solidFill>
              </a:rPr>
              <a:t>Software embarcado</a:t>
            </a:r>
            <a:r>
              <a:rPr lang="pt-BR" dirty="0"/>
              <a:t> não é tão portável e flexível quanto o software para sistemas de computação de uso geral.</a:t>
            </a:r>
          </a:p>
        </p:txBody>
      </p:sp>
      <p:sp>
        <p:nvSpPr>
          <p:cNvPr id="6" name="CaixaDeTexto 5">
            <a:extLst>
              <a:ext uri="{FF2B5EF4-FFF2-40B4-BE49-F238E27FC236}">
                <a16:creationId xmlns:a16="http://schemas.microsoft.com/office/drawing/2014/main" id="{6662CB29-BC90-2D59-76DE-F6ED30786685}"/>
              </a:ext>
            </a:extLst>
          </p:cNvPr>
          <p:cNvSpPr txBox="1"/>
          <p:nvPr/>
        </p:nvSpPr>
        <p:spPr>
          <a:xfrm>
            <a:off x="743607" y="4598864"/>
            <a:ext cx="4416972" cy="1200329"/>
          </a:xfrm>
          <a:prstGeom prst="rect">
            <a:avLst/>
          </a:prstGeom>
          <a:noFill/>
        </p:spPr>
        <p:txBody>
          <a:bodyPr wrap="square">
            <a:spAutoFit/>
          </a:bodyPr>
          <a:lstStyle/>
          <a:p>
            <a:pPr algn="ctr"/>
            <a:r>
              <a:rPr lang="pt-BR" b="0" i="0" dirty="0">
                <a:effectLst/>
              </a:rPr>
              <a:t>Essas limitações são comuns em sistemas embarcados devido ao objetivo de otimização para tarefas específicas e eficiência no uso dos recursos.</a:t>
            </a:r>
            <a:endParaRPr lang="pt-BR" dirty="0"/>
          </a:p>
        </p:txBody>
      </p:sp>
      <p:sp>
        <p:nvSpPr>
          <p:cNvPr id="8" name="CaixaDeTexto 7">
            <a:extLst>
              <a:ext uri="{FF2B5EF4-FFF2-40B4-BE49-F238E27FC236}">
                <a16:creationId xmlns:a16="http://schemas.microsoft.com/office/drawing/2014/main" id="{65911F33-BE86-4D2D-D188-941187C55F3E}"/>
              </a:ext>
            </a:extLst>
          </p:cNvPr>
          <p:cNvSpPr txBox="1"/>
          <p:nvPr/>
        </p:nvSpPr>
        <p:spPr>
          <a:xfrm>
            <a:off x="6488823" y="4598864"/>
            <a:ext cx="5286703" cy="1200329"/>
          </a:xfrm>
          <a:prstGeom prst="rect">
            <a:avLst/>
          </a:prstGeom>
          <a:noFill/>
        </p:spPr>
        <p:txBody>
          <a:bodyPr wrap="square">
            <a:spAutoFit/>
          </a:bodyPr>
          <a:lstStyle>
            <a:defPPr>
              <a:defRPr lang="pt-BR"/>
            </a:defPPr>
            <a:lvl1pPr algn="ctr">
              <a:defRPr b="0" i="0">
                <a:effectLst/>
              </a:defRPr>
            </a:lvl1pPr>
          </a:lstStyle>
          <a:p>
            <a:r>
              <a:rPr lang="pt-BR" dirty="0"/>
              <a:t>Isso ocorre porque o software embarcado é altamente adaptado ao hardware e aos requisitos específicos da aplicação, resultando em uma menor capacidade de reutilização em diferentes plataformas e contextos.</a:t>
            </a:r>
          </a:p>
        </p:txBody>
      </p:sp>
    </p:spTree>
    <p:extLst>
      <p:ext uri="{BB962C8B-B14F-4D97-AF65-F5344CB8AC3E}">
        <p14:creationId xmlns:p14="http://schemas.microsoft.com/office/powerpoint/2010/main" val="214797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Desafios do </a:t>
            </a:r>
            <a:r>
              <a:rPr lang="pt-BR" b="1" i="1" dirty="0" err="1"/>
              <a:t>TinyML</a:t>
            </a:r>
            <a:r>
              <a:rPr lang="pt-BR" b="1" i="1" dirty="0"/>
              <a:t> – </a:t>
            </a:r>
            <a:r>
              <a:rPr lang="pt-BR" b="1" i="1"/>
              <a:t>Sistemas Embarcados</a:t>
            </a:r>
            <a:r>
              <a:rPr lang="pt-BR"/>
              <a:t>”</a:t>
            </a:r>
            <a:endParaRPr lang="pt-BR" dirty="0"/>
          </a:p>
          <a:p>
            <a:r>
              <a:rPr lang="pt-BR" dirty="0"/>
              <a:t>Exercícios de programação em Python.</a:t>
            </a:r>
          </a:p>
        </p:txBody>
      </p:sp>
    </p:spTree>
    <p:extLst>
      <p:ext uri="{BB962C8B-B14F-4D97-AF65-F5344CB8AC3E}">
        <p14:creationId xmlns:p14="http://schemas.microsoft.com/office/powerpoint/2010/main" val="2918520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D6D47-4125-BA5B-D927-ED65C2DF1AC5}"/>
              </a:ext>
            </a:extLst>
          </p:cNvPr>
          <p:cNvSpPr>
            <a:spLocks noGrp="1"/>
          </p:cNvSpPr>
          <p:nvPr>
            <p:ph type="title"/>
          </p:nvPr>
        </p:nvSpPr>
        <p:spPr/>
        <p:txBody>
          <a:bodyPr/>
          <a:lstStyle/>
          <a:p>
            <a:r>
              <a:rPr lang="pt-BR" dirty="0"/>
              <a:t>Sistema computacional de uso geral</a:t>
            </a:r>
          </a:p>
        </p:txBody>
      </p:sp>
      <p:sp>
        <p:nvSpPr>
          <p:cNvPr id="3" name="Espaço Reservado para Conteúdo 2">
            <a:extLst>
              <a:ext uri="{FF2B5EF4-FFF2-40B4-BE49-F238E27FC236}">
                <a16:creationId xmlns:a16="http://schemas.microsoft.com/office/drawing/2014/main" id="{C263FDBF-63E9-16B3-C03D-904806025257}"/>
              </a:ext>
            </a:extLst>
          </p:cNvPr>
          <p:cNvSpPr>
            <a:spLocks noGrp="1"/>
          </p:cNvSpPr>
          <p:nvPr>
            <p:ph idx="1"/>
          </p:nvPr>
        </p:nvSpPr>
        <p:spPr>
          <a:xfrm>
            <a:off x="5475513" y="1825624"/>
            <a:ext cx="6569341" cy="5032375"/>
          </a:xfrm>
        </p:spPr>
        <p:txBody>
          <a:bodyPr/>
          <a:lstStyle/>
          <a:p>
            <a:r>
              <a:rPr lang="pt-BR" dirty="0"/>
              <a:t>Antes de falarmos de sistemas embarcados, vamos fazer um </a:t>
            </a:r>
            <a:r>
              <a:rPr lang="pt-BR" b="1" i="1" dirty="0"/>
              <a:t>paralelo</a:t>
            </a:r>
            <a:r>
              <a:rPr lang="pt-BR" dirty="0"/>
              <a:t> com o </a:t>
            </a:r>
            <a:r>
              <a:rPr lang="pt-BR" b="1" i="1" dirty="0"/>
              <a:t>sistema de um computador de uso geral</a:t>
            </a:r>
            <a:r>
              <a:rPr lang="pt-BR" dirty="0"/>
              <a:t>.</a:t>
            </a:r>
          </a:p>
          <a:p>
            <a:r>
              <a:rPr lang="pt-BR" dirty="0"/>
              <a:t>Em termos gerais, o que temos é o software (SW) (aplicações, bibliotecas e sistema operacional (SO)) rodando em cima do HW.</a:t>
            </a:r>
          </a:p>
        </p:txBody>
      </p:sp>
      <p:grpSp>
        <p:nvGrpSpPr>
          <p:cNvPr id="12" name="Agrupar 11">
            <a:extLst>
              <a:ext uri="{FF2B5EF4-FFF2-40B4-BE49-F238E27FC236}">
                <a16:creationId xmlns:a16="http://schemas.microsoft.com/office/drawing/2014/main" id="{2EDC408E-09E5-406C-3A23-771CF37E8451}"/>
              </a:ext>
            </a:extLst>
          </p:cNvPr>
          <p:cNvGrpSpPr/>
          <p:nvPr/>
        </p:nvGrpSpPr>
        <p:grpSpPr>
          <a:xfrm>
            <a:off x="1208313" y="1825625"/>
            <a:ext cx="2275115" cy="4201104"/>
            <a:chOff x="1164770" y="2145267"/>
            <a:chExt cx="2275115" cy="4201104"/>
          </a:xfrm>
        </p:grpSpPr>
        <p:sp>
          <p:nvSpPr>
            <p:cNvPr id="4" name="Retângulo 3">
              <a:extLst>
                <a:ext uri="{FF2B5EF4-FFF2-40B4-BE49-F238E27FC236}">
                  <a16:creationId xmlns:a16="http://schemas.microsoft.com/office/drawing/2014/main" id="{F7CD0A75-52D7-601B-3548-7DD16507AC55}"/>
                </a:ext>
              </a:extLst>
            </p:cNvPr>
            <p:cNvSpPr/>
            <p:nvPr/>
          </p:nvSpPr>
          <p:spPr>
            <a:xfrm>
              <a:off x="1295401" y="2667000"/>
              <a:ext cx="2024742"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Aplicações</a:t>
              </a:r>
            </a:p>
          </p:txBody>
        </p:sp>
        <p:sp>
          <p:nvSpPr>
            <p:cNvPr id="5" name="Retângulo 4">
              <a:extLst>
                <a:ext uri="{FF2B5EF4-FFF2-40B4-BE49-F238E27FC236}">
                  <a16:creationId xmlns:a16="http://schemas.microsoft.com/office/drawing/2014/main" id="{FB694568-DD33-C872-DC61-5F3350652B58}"/>
                </a:ext>
              </a:extLst>
            </p:cNvPr>
            <p:cNvSpPr/>
            <p:nvPr/>
          </p:nvSpPr>
          <p:spPr>
            <a:xfrm>
              <a:off x="1295401" y="3581400"/>
              <a:ext cx="2024742" cy="762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pt-BR" dirty="0"/>
                <a:t>Bibliotecas</a:t>
              </a:r>
            </a:p>
          </p:txBody>
        </p:sp>
        <p:sp>
          <p:nvSpPr>
            <p:cNvPr id="6" name="Retângulo 5">
              <a:extLst>
                <a:ext uri="{FF2B5EF4-FFF2-40B4-BE49-F238E27FC236}">
                  <a16:creationId xmlns:a16="http://schemas.microsoft.com/office/drawing/2014/main" id="{CC32C5C9-CC2F-29AC-5FD2-C22A71D93240}"/>
                </a:ext>
              </a:extLst>
            </p:cNvPr>
            <p:cNvSpPr/>
            <p:nvPr/>
          </p:nvSpPr>
          <p:spPr>
            <a:xfrm>
              <a:off x="1295401" y="4495800"/>
              <a:ext cx="2024742" cy="762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dirty="0"/>
                <a:t>Sistema Operacional</a:t>
              </a:r>
            </a:p>
          </p:txBody>
        </p:sp>
        <p:sp>
          <p:nvSpPr>
            <p:cNvPr id="7" name="Retângulo 6">
              <a:extLst>
                <a:ext uri="{FF2B5EF4-FFF2-40B4-BE49-F238E27FC236}">
                  <a16:creationId xmlns:a16="http://schemas.microsoft.com/office/drawing/2014/main" id="{B42C7A3A-9373-8002-2AD3-B85163BAF440}"/>
                </a:ext>
              </a:extLst>
            </p:cNvPr>
            <p:cNvSpPr/>
            <p:nvPr/>
          </p:nvSpPr>
          <p:spPr>
            <a:xfrm>
              <a:off x="1164770" y="5584371"/>
              <a:ext cx="2275115" cy="76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Hardware</a:t>
              </a:r>
            </a:p>
          </p:txBody>
        </p:sp>
        <p:sp>
          <p:nvSpPr>
            <p:cNvPr id="10" name="CaixaDeTexto 9">
              <a:extLst>
                <a:ext uri="{FF2B5EF4-FFF2-40B4-BE49-F238E27FC236}">
                  <a16:creationId xmlns:a16="http://schemas.microsoft.com/office/drawing/2014/main" id="{7CA0E8A3-3CC7-3AD4-BAB3-28F3BEAE4EB9}"/>
                </a:ext>
              </a:extLst>
            </p:cNvPr>
            <p:cNvSpPr txBox="1"/>
            <p:nvPr/>
          </p:nvSpPr>
          <p:spPr>
            <a:xfrm>
              <a:off x="1219199" y="2145268"/>
              <a:ext cx="1295400" cy="369332"/>
            </a:xfrm>
            <a:prstGeom prst="rect">
              <a:avLst/>
            </a:prstGeom>
            <a:noFill/>
          </p:spPr>
          <p:txBody>
            <a:bodyPr wrap="square">
              <a:spAutoFit/>
            </a:bodyPr>
            <a:lstStyle/>
            <a:p>
              <a:r>
                <a:rPr lang="pt-BR" b="1" dirty="0">
                  <a:solidFill>
                    <a:srgbClr val="0070C0"/>
                  </a:solidFill>
                </a:rPr>
                <a:t>Software</a:t>
              </a:r>
            </a:p>
          </p:txBody>
        </p:sp>
        <p:sp>
          <p:nvSpPr>
            <p:cNvPr id="11" name="Retângulo 10">
              <a:extLst>
                <a:ext uri="{FF2B5EF4-FFF2-40B4-BE49-F238E27FC236}">
                  <a16:creationId xmlns:a16="http://schemas.microsoft.com/office/drawing/2014/main" id="{087FEC47-0CCA-81EA-5F83-D0A7A41D9F77}"/>
                </a:ext>
              </a:extLst>
            </p:cNvPr>
            <p:cNvSpPr/>
            <p:nvPr/>
          </p:nvSpPr>
          <p:spPr>
            <a:xfrm>
              <a:off x="1164770" y="2145267"/>
              <a:ext cx="2275115" cy="32283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500213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29C9F480-45E3-4B94-C1BB-EE8A52794F03}"/>
              </a:ext>
            </a:extLst>
          </p:cNvPr>
          <p:cNvGrpSpPr/>
          <p:nvPr/>
        </p:nvGrpSpPr>
        <p:grpSpPr>
          <a:xfrm>
            <a:off x="2016976" y="1511784"/>
            <a:ext cx="5692054" cy="4414198"/>
            <a:chOff x="2016976" y="1511784"/>
            <a:chExt cx="5692054" cy="4414198"/>
          </a:xfrm>
        </p:grpSpPr>
        <p:pic>
          <p:nvPicPr>
            <p:cNvPr id="4100" name="Picture 4" descr="Buy NEW NUVOTON NPCE795GAODX NPCE795GA0DX QFP IC CHIPS Online in India at  Lowest Prices - Price in India - buysnip.com">
              <a:extLst>
                <a:ext uri="{FF2B5EF4-FFF2-40B4-BE49-F238E27FC236}">
                  <a16:creationId xmlns:a16="http://schemas.microsoft.com/office/drawing/2014/main" id="{D81877C1-85FA-57F8-9108-B6031CA59A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5" t="14078" r="6380" b="12483"/>
            <a:stretch/>
          </p:blipFill>
          <p:spPr bwMode="auto">
            <a:xfrm>
              <a:off x="2785768" y="1696450"/>
              <a:ext cx="2405643" cy="196572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130+ Computer Chip Semiconductor Cpu White Background Illustrations,  Royalty-Free Vector Graphics &amp; Clip Art - iStock">
              <a:extLst>
                <a:ext uri="{FF2B5EF4-FFF2-40B4-BE49-F238E27FC236}">
                  <a16:creationId xmlns:a16="http://schemas.microsoft.com/office/drawing/2014/main" id="{029EAF6D-2AEA-CED3-B3D9-A4696B394D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8" t="12420" r="3350" b="8496"/>
            <a:stretch/>
          </p:blipFill>
          <p:spPr bwMode="auto">
            <a:xfrm>
              <a:off x="3946639" y="4500524"/>
              <a:ext cx="2244213" cy="142545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ree STL file Z80 CPU・3D printing design to download・Cults">
              <a:extLst>
                <a:ext uri="{FF2B5EF4-FFF2-40B4-BE49-F238E27FC236}">
                  <a16:creationId xmlns:a16="http://schemas.microsoft.com/office/drawing/2014/main" id="{4B25CE6D-84EF-35A9-9454-53DE60435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3" t="18541" r="15158" b="22127"/>
            <a:stretch/>
          </p:blipFill>
          <p:spPr bwMode="auto">
            <a:xfrm>
              <a:off x="5478257" y="2998192"/>
              <a:ext cx="2227847" cy="11370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3CAB4DF6-E1D9-A065-9F33-3CE0025A97B8}"/>
                </a:ext>
              </a:extLst>
            </p:cNvPr>
            <p:cNvGrpSpPr/>
            <p:nvPr/>
          </p:nvGrpSpPr>
          <p:grpSpPr>
            <a:xfrm>
              <a:off x="6121563" y="1554742"/>
              <a:ext cx="1160184" cy="1341316"/>
              <a:chOff x="6096000" y="1171575"/>
              <a:chExt cx="1354565" cy="1657350"/>
            </a:xfrm>
          </p:grpSpPr>
          <p:pic>
            <p:nvPicPr>
              <p:cNvPr id="8" name="Picture 10" descr="Computer Chip On A White Background Stock Photo - Download Image Now -  Circuit Board, Computer Chip, Cut Out - iStock">
                <a:extLst>
                  <a:ext uri="{FF2B5EF4-FFF2-40B4-BE49-F238E27FC236}">
                    <a16:creationId xmlns:a16="http://schemas.microsoft.com/office/drawing/2014/main" id="{21F4A9EC-B955-1668-6A97-FB28882C01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1171575"/>
                <a:ext cx="135456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Chip On A White Background Stock Photo - Download Image Now -  Circuit Board, Computer Chip, Cut Out - iStock">
                <a:extLst>
                  <a:ext uri="{FF2B5EF4-FFF2-40B4-BE49-F238E27FC236}">
                    <a16:creationId xmlns:a16="http://schemas.microsoft.com/office/drawing/2014/main" id="{7AF0804B-41AA-922F-E69D-C29F93BD5D1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782" t="31577" r="8351" b="30188"/>
              <a:stretch/>
            </p:blipFill>
            <p:spPr bwMode="auto">
              <a:xfrm>
                <a:off x="6096000" y="2000250"/>
                <a:ext cx="1354565" cy="8286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aixaDeTexto 15">
              <a:extLst>
                <a:ext uri="{FF2B5EF4-FFF2-40B4-BE49-F238E27FC236}">
                  <a16:creationId xmlns:a16="http://schemas.microsoft.com/office/drawing/2014/main" id="{1F2C85C1-EE40-786A-4AC7-9BB2BE065123}"/>
                </a:ext>
              </a:extLst>
            </p:cNvPr>
            <p:cNvSpPr txBox="1"/>
            <p:nvPr/>
          </p:nvSpPr>
          <p:spPr>
            <a:xfrm>
              <a:off x="5455955" y="3078940"/>
              <a:ext cx="782784" cy="307777"/>
            </a:xfrm>
            <a:prstGeom prst="rect">
              <a:avLst/>
            </a:prstGeom>
            <a:noFill/>
          </p:spPr>
          <p:txBody>
            <a:bodyPr wrap="square" rtlCol="0">
              <a:spAutoFit/>
            </a:bodyPr>
            <a:lstStyle/>
            <a:p>
              <a:r>
                <a:rPr lang="pt-BR" sz="1400" b="1" dirty="0"/>
                <a:t>CPU</a:t>
              </a:r>
            </a:p>
          </p:txBody>
        </p:sp>
        <p:sp>
          <p:nvSpPr>
            <p:cNvPr id="17" name="CaixaDeTexto 16">
              <a:extLst>
                <a:ext uri="{FF2B5EF4-FFF2-40B4-BE49-F238E27FC236}">
                  <a16:creationId xmlns:a16="http://schemas.microsoft.com/office/drawing/2014/main" id="{7B5D2344-A502-58BF-C99D-D919284D4BF2}"/>
                </a:ext>
              </a:extLst>
            </p:cNvPr>
            <p:cNvSpPr txBox="1"/>
            <p:nvPr/>
          </p:nvSpPr>
          <p:spPr>
            <a:xfrm>
              <a:off x="5730171" y="2225400"/>
              <a:ext cx="782784" cy="307777"/>
            </a:xfrm>
            <a:prstGeom prst="rect">
              <a:avLst/>
            </a:prstGeom>
            <a:noFill/>
          </p:spPr>
          <p:txBody>
            <a:bodyPr wrap="square" rtlCol="0">
              <a:spAutoFit/>
            </a:bodyPr>
            <a:lstStyle/>
            <a:p>
              <a:r>
                <a:rPr lang="pt-BR" sz="1400" b="1" dirty="0"/>
                <a:t>RAM</a:t>
              </a:r>
            </a:p>
          </p:txBody>
        </p:sp>
        <p:sp>
          <p:nvSpPr>
            <p:cNvPr id="18" name="CaixaDeTexto 17">
              <a:extLst>
                <a:ext uri="{FF2B5EF4-FFF2-40B4-BE49-F238E27FC236}">
                  <a16:creationId xmlns:a16="http://schemas.microsoft.com/office/drawing/2014/main" id="{5A22C3F8-09F4-CCD2-69C3-F158403A0337}"/>
                </a:ext>
              </a:extLst>
            </p:cNvPr>
            <p:cNvSpPr txBox="1"/>
            <p:nvPr/>
          </p:nvSpPr>
          <p:spPr>
            <a:xfrm>
              <a:off x="5809397" y="1511784"/>
              <a:ext cx="782784" cy="307777"/>
            </a:xfrm>
            <a:prstGeom prst="rect">
              <a:avLst/>
            </a:prstGeom>
            <a:noFill/>
          </p:spPr>
          <p:txBody>
            <a:bodyPr wrap="square" rtlCol="0">
              <a:spAutoFit/>
            </a:bodyPr>
            <a:lstStyle/>
            <a:p>
              <a:r>
                <a:rPr lang="pt-BR" sz="1400" b="1" dirty="0"/>
                <a:t>Flash</a:t>
              </a:r>
            </a:p>
          </p:txBody>
        </p:sp>
        <p:sp>
          <p:nvSpPr>
            <p:cNvPr id="19" name="CaixaDeTexto 18">
              <a:extLst>
                <a:ext uri="{FF2B5EF4-FFF2-40B4-BE49-F238E27FC236}">
                  <a16:creationId xmlns:a16="http://schemas.microsoft.com/office/drawing/2014/main" id="{188B7BDC-BD48-38C7-81EA-6242032AC50D}"/>
                </a:ext>
              </a:extLst>
            </p:cNvPr>
            <p:cNvSpPr txBox="1"/>
            <p:nvPr/>
          </p:nvSpPr>
          <p:spPr>
            <a:xfrm>
              <a:off x="2711386" y="3477506"/>
              <a:ext cx="782784" cy="307777"/>
            </a:xfrm>
            <a:prstGeom prst="rect">
              <a:avLst/>
            </a:prstGeom>
            <a:noFill/>
          </p:spPr>
          <p:txBody>
            <a:bodyPr wrap="square" rtlCol="0">
              <a:spAutoFit/>
            </a:bodyPr>
            <a:lstStyle/>
            <a:p>
              <a:r>
                <a:rPr lang="pt-BR" sz="1400" b="1" dirty="0"/>
                <a:t>ADC</a:t>
              </a:r>
            </a:p>
          </p:txBody>
        </p:sp>
        <p:sp>
          <p:nvSpPr>
            <p:cNvPr id="20" name="CaixaDeTexto 19">
              <a:extLst>
                <a:ext uri="{FF2B5EF4-FFF2-40B4-BE49-F238E27FC236}">
                  <a16:creationId xmlns:a16="http://schemas.microsoft.com/office/drawing/2014/main" id="{A18E9168-FC64-70ED-44DA-7E66B133868D}"/>
                </a:ext>
              </a:extLst>
            </p:cNvPr>
            <p:cNvSpPr txBox="1"/>
            <p:nvPr/>
          </p:nvSpPr>
          <p:spPr>
            <a:xfrm>
              <a:off x="4285963" y="3238667"/>
              <a:ext cx="782784" cy="307777"/>
            </a:xfrm>
            <a:prstGeom prst="rect">
              <a:avLst/>
            </a:prstGeom>
            <a:noFill/>
          </p:spPr>
          <p:txBody>
            <a:bodyPr wrap="square" rtlCol="0">
              <a:spAutoFit/>
            </a:bodyPr>
            <a:lstStyle/>
            <a:p>
              <a:r>
                <a:rPr lang="pt-BR" sz="1400" b="1" dirty="0"/>
                <a:t>DAC</a:t>
              </a:r>
            </a:p>
          </p:txBody>
        </p:sp>
        <p:sp>
          <p:nvSpPr>
            <p:cNvPr id="21" name="CaixaDeTexto 20">
              <a:extLst>
                <a:ext uri="{FF2B5EF4-FFF2-40B4-BE49-F238E27FC236}">
                  <a16:creationId xmlns:a16="http://schemas.microsoft.com/office/drawing/2014/main" id="{3158F7DE-DE75-5608-D56D-32A708BBFBFA}"/>
                </a:ext>
              </a:extLst>
            </p:cNvPr>
            <p:cNvSpPr txBox="1"/>
            <p:nvPr/>
          </p:nvSpPr>
          <p:spPr>
            <a:xfrm>
              <a:off x="4337047" y="1696450"/>
              <a:ext cx="782784" cy="307777"/>
            </a:xfrm>
            <a:prstGeom prst="rect">
              <a:avLst/>
            </a:prstGeom>
            <a:noFill/>
          </p:spPr>
          <p:txBody>
            <a:bodyPr wrap="square" rtlCol="0">
              <a:spAutoFit/>
            </a:bodyPr>
            <a:lstStyle/>
            <a:p>
              <a:r>
                <a:rPr lang="pt-BR" sz="1400" b="1" dirty="0"/>
                <a:t>Timer</a:t>
              </a:r>
            </a:p>
          </p:txBody>
        </p:sp>
        <p:sp>
          <p:nvSpPr>
            <p:cNvPr id="22" name="CaixaDeTexto 21">
              <a:extLst>
                <a:ext uri="{FF2B5EF4-FFF2-40B4-BE49-F238E27FC236}">
                  <a16:creationId xmlns:a16="http://schemas.microsoft.com/office/drawing/2014/main" id="{42F7AACA-31C9-F439-507B-FE1B62CEEBBB}"/>
                </a:ext>
              </a:extLst>
            </p:cNvPr>
            <p:cNvSpPr txBox="1"/>
            <p:nvPr/>
          </p:nvSpPr>
          <p:spPr>
            <a:xfrm>
              <a:off x="2016976" y="2030272"/>
              <a:ext cx="1339112" cy="523220"/>
            </a:xfrm>
            <a:prstGeom prst="rect">
              <a:avLst/>
            </a:prstGeom>
            <a:noFill/>
          </p:spPr>
          <p:txBody>
            <a:bodyPr wrap="square" rtlCol="0">
              <a:spAutoFit/>
            </a:bodyPr>
            <a:lstStyle/>
            <a:p>
              <a:pPr algn="ctr"/>
              <a:r>
                <a:rPr lang="pt-BR" sz="1400" b="1" dirty="0"/>
                <a:t>Controlador de I/O</a:t>
              </a:r>
            </a:p>
          </p:txBody>
        </p:sp>
        <p:sp>
          <p:nvSpPr>
            <p:cNvPr id="23" name="CaixaDeTexto 22">
              <a:extLst>
                <a:ext uri="{FF2B5EF4-FFF2-40B4-BE49-F238E27FC236}">
                  <a16:creationId xmlns:a16="http://schemas.microsoft.com/office/drawing/2014/main" id="{E249FF25-C54B-7370-F3D5-9559BA8F5034}"/>
                </a:ext>
              </a:extLst>
            </p:cNvPr>
            <p:cNvSpPr txBox="1"/>
            <p:nvPr/>
          </p:nvSpPr>
          <p:spPr>
            <a:xfrm>
              <a:off x="3597197" y="1541797"/>
              <a:ext cx="782784" cy="307777"/>
            </a:xfrm>
            <a:prstGeom prst="rect">
              <a:avLst/>
            </a:prstGeom>
            <a:noFill/>
          </p:spPr>
          <p:txBody>
            <a:bodyPr wrap="square" rtlCol="0">
              <a:spAutoFit/>
            </a:bodyPr>
            <a:lstStyle/>
            <a:p>
              <a:r>
                <a:rPr lang="pt-BR" sz="1400" b="1" dirty="0"/>
                <a:t>UART</a:t>
              </a:r>
            </a:p>
          </p:txBody>
        </p:sp>
        <p:sp>
          <p:nvSpPr>
            <p:cNvPr id="24" name="Chave Direita 23">
              <a:extLst>
                <a:ext uri="{FF2B5EF4-FFF2-40B4-BE49-F238E27FC236}">
                  <a16:creationId xmlns:a16="http://schemas.microsoft.com/office/drawing/2014/main" id="{A86E62BB-C03C-F12C-00C4-0E575BF1C24C}"/>
                </a:ext>
              </a:extLst>
            </p:cNvPr>
            <p:cNvSpPr/>
            <p:nvPr/>
          </p:nvSpPr>
          <p:spPr>
            <a:xfrm rot="5400000">
              <a:off x="4828995" y="1542054"/>
              <a:ext cx="479503" cy="5280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7" name="CaixaDeTexto 26">
              <a:extLst>
                <a:ext uri="{FF2B5EF4-FFF2-40B4-BE49-F238E27FC236}">
                  <a16:creationId xmlns:a16="http://schemas.microsoft.com/office/drawing/2014/main" id="{CAC20CFE-F425-591E-B548-09B78A119EF2}"/>
                </a:ext>
              </a:extLst>
            </p:cNvPr>
            <p:cNvSpPr txBox="1"/>
            <p:nvPr/>
          </p:nvSpPr>
          <p:spPr>
            <a:xfrm>
              <a:off x="3286732" y="4491649"/>
              <a:ext cx="1546181" cy="307777"/>
            </a:xfrm>
            <a:prstGeom prst="rect">
              <a:avLst/>
            </a:prstGeom>
            <a:noFill/>
          </p:spPr>
          <p:txBody>
            <a:bodyPr wrap="square" rtlCol="0">
              <a:spAutoFit/>
            </a:bodyPr>
            <a:lstStyle/>
            <a:p>
              <a:r>
                <a:rPr lang="pt-BR" sz="1400" b="1" dirty="0"/>
                <a:t>Microntrolador</a:t>
              </a:r>
            </a:p>
          </p:txBody>
        </p:sp>
      </p:grpSp>
    </p:spTree>
    <p:extLst>
      <p:ext uri="{BB962C8B-B14F-4D97-AF65-F5344CB8AC3E}">
        <p14:creationId xmlns:p14="http://schemas.microsoft.com/office/powerpoint/2010/main" val="4270081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0B1F90C-FD19-E424-E2DE-70A9C67DFC65}"/>
              </a:ext>
            </a:extLst>
          </p:cNvPr>
          <p:cNvGrpSpPr/>
          <p:nvPr/>
        </p:nvGrpSpPr>
        <p:grpSpPr>
          <a:xfrm>
            <a:off x="256564" y="207166"/>
            <a:ext cx="9729281" cy="6290888"/>
            <a:chOff x="256564" y="207166"/>
            <a:chExt cx="9729281" cy="6290888"/>
          </a:xfrm>
        </p:grpSpPr>
        <p:grpSp>
          <p:nvGrpSpPr>
            <p:cNvPr id="3" name="Grupo 2"/>
            <p:cNvGrpSpPr/>
            <p:nvPr/>
          </p:nvGrpSpPr>
          <p:grpSpPr>
            <a:xfrm>
              <a:off x="256564" y="207166"/>
              <a:ext cx="9617272" cy="6290888"/>
              <a:chOff x="1305718" y="207166"/>
              <a:chExt cx="9617272" cy="6290888"/>
            </a:xfrm>
          </p:grpSpPr>
          <p:sp>
            <p:nvSpPr>
              <p:cNvPr id="33" name="Retângulo 32"/>
              <p:cNvSpPr/>
              <p:nvPr/>
            </p:nvSpPr>
            <p:spPr>
              <a:xfrm>
                <a:off x="1695100" y="2417042"/>
                <a:ext cx="8455230" cy="1872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p:cNvSpPr/>
              <p:nvPr/>
            </p:nvSpPr>
            <p:spPr>
              <a:xfrm>
                <a:off x="1695100" y="4290776"/>
                <a:ext cx="8455230" cy="18071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695100" y="544429"/>
                <a:ext cx="8455231" cy="18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p:cNvCxnSpPr/>
              <p:nvPr/>
            </p:nvCxnSpPr>
            <p:spPr>
              <a:xfrm flipV="1">
                <a:off x="1654083" y="364027"/>
                <a:ext cx="0" cy="57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1654083" y="6124027"/>
                <a:ext cx="864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855500" y="5272272"/>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0" name="Retângulo 9"/>
              <p:cNvSpPr/>
              <p:nvPr/>
            </p:nvSpPr>
            <p:spPr>
              <a:xfrm>
                <a:off x="3038833" y="5272271"/>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M0</a:t>
                </a:r>
              </a:p>
            </p:txBody>
          </p:sp>
          <p:sp>
            <p:nvSpPr>
              <p:cNvPr id="11" name="Retângulo 10"/>
              <p:cNvSpPr/>
              <p:nvPr/>
            </p:nvSpPr>
            <p:spPr>
              <a:xfrm>
                <a:off x="3038832"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M3</a:t>
                </a:r>
              </a:p>
            </p:txBody>
          </p:sp>
          <p:sp>
            <p:nvSpPr>
              <p:cNvPr id="12" name="Retângulo 11"/>
              <p:cNvSpPr/>
              <p:nvPr/>
            </p:nvSpPr>
            <p:spPr>
              <a:xfrm>
                <a:off x="4220848" y="4412505"/>
                <a:ext cx="781397" cy="6950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M4</a:t>
                </a:r>
              </a:p>
              <a:p>
                <a:pPr algn="ctr"/>
                <a:endParaRPr lang="pt-BR" dirty="0"/>
              </a:p>
            </p:txBody>
          </p:sp>
          <p:sp>
            <p:nvSpPr>
              <p:cNvPr id="13" name="Retângulo 12"/>
              <p:cNvSpPr/>
              <p:nvPr/>
            </p:nvSpPr>
            <p:spPr>
              <a:xfrm>
                <a:off x="5420979" y="3115857"/>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R4</a:t>
                </a:r>
              </a:p>
              <a:p>
                <a:pPr algn="ctr"/>
                <a:endParaRPr lang="pt-BR" dirty="0"/>
              </a:p>
            </p:txBody>
          </p:sp>
          <p:grpSp>
            <p:nvGrpSpPr>
              <p:cNvPr id="28" name="Grupo 27"/>
              <p:cNvGrpSpPr/>
              <p:nvPr/>
            </p:nvGrpSpPr>
            <p:grpSpPr>
              <a:xfrm>
                <a:off x="6651426" y="2983472"/>
                <a:ext cx="897671" cy="827480"/>
                <a:chOff x="5361118" y="3234889"/>
                <a:chExt cx="897671" cy="827480"/>
              </a:xfrm>
            </p:grpSpPr>
            <p:sp>
              <p:nvSpPr>
                <p:cNvPr id="27" name="Retângulo 26"/>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R5</a:t>
                  </a:r>
                </a:p>
                <a:p>
                  <a:pPr algn="ctr"/>
                  <a:endParaRPr lang="pt-BR" dirty="0"/>
                </a:p>
              </p:txBody>
            </p:sp>
          </p:grpSp>
          <p:grpSp>
            <p:nvGrpSpPr>
              <p:cNvPr id="21" name="Grupo 20"/>
              <p:cNvGrpSpPr/>
              <p:nvPr/>
            </p:nvGrpSpPr>
            <p:grpSpPr>
              <a:xfrm>
                <a:off x="6051967" y="968926"/>
                <a:ext cx="1196063" cy="1041730"/>
                <a:chOff x="4996638" y="1849165"/>
                <a:chExt cx="1196063" cy="1041730"/>
              </a:xfrm>
            </p:grpSpPr>
            <p:sp>
              <p:nvSpPr>
                <p:cNvPr id="20" name="Retângulo 19"/>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A5</a:t>
                  </a:r>
                </a:p>
                <a:p>
                  <a:pPr algn="ctr"/>
                  <a:endParaRPr lang="pt-BR" dirty="0"/>
                </a:p>
              </p:txBody>
            </p:sp>
          </p:grpSp>
          <p:grpSp>
            <p:nvGrpSpPr>
              <p:cNvPr id="22" name="Grupo 21"/>
              <p:cNvGrpSpPr/>
              <p:nvPr/>
            </p:nvGrpSpPr>
            <p:grpSpPr>
              <a:xfrm>
                <a:off x="8007011" y="968926"/>
                <a:ext cx="1196063" cy="1041730"/>
                <a:chOff x="4996638" y="1849165"/>
                <a:chExt cx="1196063" cy="1041730"/>
              </a:xfrm>
            </p:grpSpPr>
            <p:sp>
              <p:nvSpPr>
                <p:cNvPr id="23" name="Retângulo 22"/>
                <p:cNvSpPr/>
                <p:nvPr/>
              </p:nvSpPr>
              <p:spPr>
                <a:xfrm>
                  <a:off x="5411304" y="184916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5275631" y="1962717"/>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5114002" y="2072075"/>
                  <a:ext cx="781397" cy="69509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996638" y="2195800"/>
                  <a:ext cx="781397" cy="695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A9</a:t>
                  </a:r>
                </a:p>
                <a:p>
                  <a:pPr algn="ctr"/>
                  <a:endParaRPr lang="pt-BR" dirty="0"/>
                </a:p>
              </p:txBody>
            </p:sp>
          </p:grpSp>
          <p:grpSp>
            <p:nvGrpSpPr>
              <p:cNvPr id="29" name="Grupo 28"/>
              <p:cNvGrpSpPr/>
              <p:nvPr/>
            </p:nvGrpSpPr>
            <p:grpSpPr>
              <a:xfrm>
                <a:off x="8001124" y="2977554"/>
                <a:ext cx="897671" cy="827480"/>
                <a:chOff x="5361118" y="3234889"/>
                <a:chExt cx="897671" cy="827480"/>
              </a:xfrm>
            </p:grpSpPr>
            <p:sp>
              <p:nvSpPr>
                <p:cNvPr id="30" name="Retângulo 29"/>
                <p:cNvSpPr/>
                <p:nvPr/>
              </p:nvSpPr>
              <p:spPr>
                <a:xfrm>
                  <a:off x="5477392" y="3234889"/>
                  <a:ext cx="781397" cy="695095"/>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5361118" y="3367274"/>
                  <a:ext cx="781397" cy="695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R7</a:t>
                  </a:r>
                </a:p>
                <a:p>
                  <a:pPr algn="ctr"/>
                  <a:endParaRPr lang="pt-BR" dirty="0"/>
                </a:p>
              </p:txBody>
            </p:sp>
          </p:grpSp>
          <p:sp>
            <p:nvSpPr>
              <p:cNvPr id="38" name="CaixaDeTexto 37"/>
              <p:cNvSpPr txBox="1"/>
              <p:nvPr/>
            </p:nvSpPr>
            <p:spPr>
              <a:xfrm rot="16200000">
                <a:off x="744715" y="768169"/>
                <a:ext cx="1522116" cy="400110"/>
              </a:xfrm>
              <a:prstGeom prst="rect">
                <a:avLst/>
              </a:prstGeom>
              <a:noFill/>
            </p:spPr>
            <p:txBody>
              <a:bodyPr wrap="square" rtlCol="0">
                <a:spAutoFit/>
              </a:bodyPr>
              <a:lstStyle/>
              <a:p>
                <a:pPr algn="ctr"/>
                <a:r>
                  <a:rPr lang="pt-BR" sz="2000" b="1" dirty="0"/>
                  <a:t>Consumo</a:t>
                </a:r>
              </a:p>
            </p:txBody>
          </p:sp>
          <p:sp>
            <p:nvSpPr>
              <p:cNvPr id="39" name="CaixaDeTexto 38"/>
              <p:cNvSpPr txBox="1"/>
              <p:nvPr/>
            </p:nvSpPr>
            <p:spPr>
              <a:xfrm>
                <a:off x="7261023" y="6097944"/>
                <a:ext cx="3661967" cy="400110"/>
              </a:xfrm>
              <a:prstGeom prst="rect">
                <a:avLst/>
              </a:prstGeom>
              <a:noFill/>
            </p:spPr>
            <p:txBody>
              <a:bodyPr wrap="square" rtlCol="0">
                <a:spAutoFit/>
              </a:bodyPr>
              <a:lstStyle/>
              <a:p>
                <a:pPr algn="ctr"/>
                <a:r>
                  <a:rPr lang="pt-BR" sz="2000" b="1" dirty="0"/>
                  <a:t>Poder computacional</a:t>
                </a:r>
              </a:p>
            </p:txBody>
          </p:sp>
          <p:cxnSp>
            <p:nvCxnSpPr>
              <p:cNvPr id="41" name="Conector de seta reta 40"/>
              <p:cNvCxnSpPr/>
              <p:nvPr/>
            </p:nvCxnSpPr>
            <p:spPr>
              <a:xfrm flipV="1">
                <a:off x="2823146" y="52457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rot="5400000">
                <a:off x="8921941" y="1188042"/>
                <a:ext cx="1872001" cy="584775"/>
              </a:xfrm>
              <a:prstGeom prst="rect">
                <a:avLst/>
              </a:prstGeom>
              <a:noFill/>
            </p:spPr>
            <p:txBody>
              <a:bodyPr wrap="square" rtlCol="0">
                <a:spAutoFit/>
              </a:bodyPr>
              <a:lstStyle/>
              <a:p>
                <a:pPr algn="ctr"/>
                <a:r>
                  <a:rPr lang="pt-BR" sz="1600" dirty="0"/>
                  <a:t>Processadores de Aplicação</a:t>
                </a:r>
              </a:p>
            </p:txBody>
          </p:sp>
          <p:sp>
            <p:nvSpPr>
              <p:cNvPr id="42" name="CaixaDeTexto 41"/>
              <p:cNvSpPr txBox="1"/>
              <p:nvPr/>
            </p:nvSpPr>
            <p:spPr>
              <a:xfrm rot="5400000">
                <a:off x="8920110" y="3060654"/>
                <a:ext cx="1872001" cy="584775"/>
              </a:xfrm>
              <a:prstGeom prst="rect">
                <a:avLst/>
              </a:prstGeom>
              <a:noFill/>
            </p:spPr>
            <p:txBody>
              <a:bodyPr wrap="square" rtlCol="0">
                <a:spAutoFit/>
              </a:bodyPr>
              <a:lstStyle/>
              <a:p>
                <a:pPr algn="ctr"/>
                <a:r>
                  <a:rPr lang="pt-BR" sz="1600" dirty="0"/>
                  <a:t>Processadores de Tempo Real</a:t>
                </a:r>
              </a:p>
            </p:txBody>
          </p:sp>
          <p:sp>
            <p:nvSpPr>
              <p:cNvPr id="43" name="CaixaDeTexto 42"/>
              <p:cNvSpPr txBox="1"/>
              <p:nvPr/>
            </p:nvSpPr>
            <p:spPr>
              <a:xfrm rot="5400000">
                <a:off x="8831838" y="4904981"/>
                <a:ext cx="2049513" cy="584775"/>
              </a:xfrm>
              <a:prstGeom prst="rect">
                <a:avLst/>
              </a:prstGeom>
              <a:noFill/>
            </p:spPr>
            <p:txBody>
              <a:bodyPr wrap="square" rtlCol="0">
                <a:spAutoFit/>
              </a:bodyPr>
              <a:lstStyle/>
              <a:p>
                <a:pPr algn="ctr"/>
                <a:r>
                  <a:rPr lang="pt-BR" sz="1600" dirty="0"/>
                  <a:t>Sistemas embarcados e microcontroladores</a:t>
                </a:r>
              </a:p>
            </p:txBody>
          </p:sp>
          <p:cxnSp>
            <p:nvCxnSpPr>
              <p:cNvPr id="37" name="Conector de seta reta 36"/>
              <p:cNvCxnSpPr/>
              <p:nvPr/>
            </p:nvCxnSpPr>
            <p:spPr>
              <a:xfrm flipV="1">
                <a:off x="5221443" y="500515"/>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ector de seta reta 43"/>
              <p:cNvCxnSpPr/>
              <p:nvPr/>
            </p:nvCxnSpPr>
            <p:spPr>
              <a:xfrm flipV="1">
                <a:off x="7812243" y="516557"/>
                <a:ext cx="0" cy="558000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tângulo 1"/>
              <p:cNvSpPr/>
              <p:nvPr/>
            </p:nvSpPr>
            <p:spPr>
              <a:xfrm>
                <a:off x="4150690" y="4723649"/>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5" name="Retângulo 44"/>
              <p:cNvSpPr/>
              <p:nvPr/>
            </p:nvSpPr>
            <p:spPr>
              <a:xfrm>
                <a:off x="5370740"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6" name="Retângulo 45"/>
              <p:cNvSpPr/>
              <p:nvPr/>
            </p:nvSpPr>
            <p:spPr>
              <a:xfrm>
                <a:off x="6601187"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7" name="Retângulo 46"/>
              <p:cNvSpPr/>
              <p:nvPr/>
            </p:nvSpPr>
            <p:spPr>
              <a:xfrm>
                <a:off x="7950885" y="3415384"/>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8" name="Retângulo 47"/>
              <p:cNvSpPr/>
              <p:nvPr/>
            </p:nvSpPr>
            <p:spPr>
              <a:xfrm>
                <a:off x="6005189" y="1603137"/>
                <a:ext cx="881873" cy="400110"/>
              </a:xfrm>
              <a:prstGeom prst="rect">
                <a:avLst/>
              </a:prstGeom>
            </p:spPr>
            <p:txBody>
              <a:bodyPr wrap="square">
                <a:spAutoFit/>
              </a:bodyPr>
              <a:lstStyle/>
              <a:p>
                <a:pPr algn="ctr"/>
                <a:r>
                  <a:rPr lang="pt-BR" sz="1000" b="1" dirty="0">
                    <a:solidFill>
                      <a:schemeClr val="bg1"/>
                    </a:solidFill>
                  </a:rPr>
                  <a:t>(FPU, SIMD, DSP)</a:t>
                </a:r>
              </a:p>
            </p:txBody>
          </p:sp>
          <p:sp>
            <p:nvSpPr>
              <p:cNvPr id="49" name="Retângulo 48"/>
              <p:cNvSpPr/>
              <p:nvPr/>
            </p:nvSpPr>
            <p:spPr>
              <a:xfrm>
                <a:off x="7976024" y="1603137"/>
                <a:ext cx="881873" cy="400110"/>
              </a:xfrm>
              <a:prstGeom prst="rect">
                <a:avLst/>
              </a:prstGeom>
            </p:spPr>
            <p:txBody>
              <a:bodyPr wrap="square">
                <a:spAutoFit/>
              </a:bodyPr>
              <a:lstStyle/>
              <a:p>
                <a:pPr algn="ctr"/>
                <a:r>
                  <a:rPr lang="pt-BR" sz="1000" b="1" dirty="0">
                    <a:solidFill>
                      <a:schemeClr val="bg1"/>
                    </a:solidFill>
                  </a:rPr>
                  <a:t>(FPU, SIMD, DSP)</a:t>
                </a:r>
              </a:p>
            </p:txBody>
          </p:sp>
        </p:grpSp>
        <p:pic>
          <p:nvPicPr>
            <p:cNvPr id="15" name="Picture 6" descr="PLACA RASPBERRY PI PICO W - ACEPIC Tecnologia">
              <a:extLst>
                <a:ext uri="{FF2B5EF4-FFF2-40B4-BE49-F238E27FC236}">
                  <a16:creationId xmlns:a16="http://schemas.microsoft.com/office/drawing/2014/main" id="{17BD3A42-9C14-15BE-0FE1-116646D31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005" y="4330730"/>
              <a:ext cx="828977"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paro em Smartphones - iFixit">
              <a:extLst>
                <a:ext uri="{FF2B5EF4-FFF2-40B4-BE49-F238E27FC236}">
                  <a16:creationId xmlns:a16="http://schemas.microsoft.com/office/drawing/2014/main" id="{CAE52EDF-A5FE-EE69-5A0F-760562BED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66" t="1755" r="20356" b="6338"/>
            <a:stretch/>
          </p:blipFill>
          <p:spPr bwMode="auto">
            <a:xfrm>
              <a:off x="9233016" y="602376"/>
              <a:ext cx="430988"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P-Link Roteador WiFi inteligente AC1750 (Archer A7) - Roteador de Internet  sem fio Gigabit de banda dupla para casa, funciona com Alexa, servidor VPN,  controle parental, QoS | Amazon.com.br">
              <a:extLst>
                <a:ext uri="{FF2B5EF4-FFF2-40B4-BE49-F238E27FC236}">
                  <a16:creationId xmlns:a16="http://schemas.microsoft.com/office/drawing/2014/main" id="{95A9FB67-3A00-EA6A-6C35-89FE7D206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812" y="1183006"/>
              <a:ext cx="624355" cy="4801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Nest Learning Smart Thermostat - 3rd Generation - Stainless Steel  T3007ES Bundle with Google Nest Temperature Sensor 3 Pack T5001SF + elago  Wall Plate Upgraded Wall Mount Cover - Matte White - - Amazon.com">
              <a:extLst>
                <a:ext uri="{FF2B5EF4-FFF2-40B4-BE49-F238E27FC236}">
                  <a16:creationId xmlns:a16="http://schemas.microsoft.com/office/drawing/2014/main" id="{F6DFB679-0BE1-831A-04EC-2211507E9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7" r="37645" b="39117"/>
            <a:stretch/>
          </p:blipFill>
          <p:spPr bwMode="auto">
            <a:xfrm>
              <a:off x="9240701" y="1760996"/>
              <a:ext cx="529112" cy="529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dade de disco rígido – Wikipédia, a enciclopédia livre">
              <a:extLst>
                <a:ext uri="{FF2B5EF4-FFF2-40B4-BE49-F238E27FC236}">
                  <a16:creationId xmlns:a16="http://schemas.microsoft.com/office/drawing/2014/main" id="{A0B6CF3C-407D-412D-DF6F-B43F291657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8"/>
            <a:stretch/>
          </p:blipFill>
          <p:spPr bwMode="auto">
            <a:xfrm>
              <a:off x="9149193" y="2446296"/>
              <a:ext cx="702031" cy="5295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Watch | Hardware | TechTudo">
              <a:extLst>
                <a:ext uri="{FF2B5EF4-FFF2-40B4-BE49-F238E27FC236}">
                  <a16:creationId xmlns:a16="http://schemas.microsoft.com/office/drawing/2014/main" id="{AD4D1800-297F-5AEC-7871-9A8B4D56E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87" t="3140" r="24299" b="4778"/>
            <a:stretch/>
          </p:blipFill>
          <p:spPr bwMode="auto">
            <a:xfrm>
              <a:off x="9458738" y="4839189"/>
              <a:ext cx="383269" cy="5691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Sensor Technologies for Intelligent  Transportation Systems">
              <a:extLst>
                <a:ext uri="{FF2B5EF4-FFF2-40B4-BE49-F238E27FC236}">
                  <a16:creationId xmlns:a16="http://schemas.microsoft.com/office/drawing/2014/main" id="{9252D6DB-CCD8-6F87-B185-DE8679151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1386" y="3024042"/>
              <a:ext cx="824459" cy="5319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Lkata 6-Axis Mini Robotic Arm Mirobot Education Kit - RobotShop">
              <a:extLst>
                <a:ext uri="{FF2B5EF4-FFF2-40B4-BE49-F238E27FC236}">
                  <a16:creationId xmlns:a16="http://schemas.microsoft.com/office/drawing/2014/main" id="{E6B74E29-EDDF-C249-E41D-12199DE7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30" t="15783" r="9847" b="8484"/>
            <a:stretch/>
          </p:blipFill>
          <p:spPr bwMode="auto">
            <a:xfrm>
              <a:off x="9239817" y="3672649"/>
              <a:ext cx="609354" cy="5929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noleaf Essentials A60 E27 - Apple (UK)">
              <a:extLst>
                <a:ext uri="{FF2B5EF4-FFF2-40B4-BE49-F238E27FC236}">
                  <a16:creationId xmlns:a16="http://schemas.microsoft.com/office/drawing/2014/main" id="{C3FEF6E1-EE7B-2641-5579-81A78E6CD13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58" t="7045" r="6181" b="7298"/>
            <a:stretch/>
          </p:blipFill>
          <p:spPr bwMode="auto">
            <a:xfrm>
              <a:off x="9275601" y="5524742"/>
              <a:ext cx="560985" cy="555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5207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693670" y="1825624"/>
            <a:ext cx="6302387" cy="5032375"/>
          </a:xfrm>
        </p:spPr>
        <p:txBody>
          <a:bodyPr>
            <a:normAutofit/>
          </a:bodyPr>
          <a:lstStyle/>
          <a:p>
            <a:r>
              <a:rPr lang="pt-BR" b="1" dirty="0"/>
              <a:t>Unidade de processamento central</a:t>
            </a:r>
            <a:r>
              <a:rPr lang="pt-BR" dirty="0"/>
              <a:t> (CPU): é o </a:t>
            </a:r>
            <a:r>
              <a:rPr lang="pt-BR" b="1" i="1" dirty="0"/>
              <a:t>cérebro do computador</a:t>
            </a:r>
            <a:r>
              <a:rPr lang="pt-BR" dirty="0"/>
              <a:t>. É responsável por</a:t>
            </a:r>
            <a:endParaRPr lang="pt-BR" i="0" dirty="0">
              <a:effectLst/>
            </a:endParaRPr>
          </a:p>
          <a:p>
            <a:pPr lvl="1">
              <a:buFont typeface="Wingdings" panose="05000000000000000000" pitchFamily="2" charset="2"/>
              <a:buChar char="§"/>
            </a:pPr>
            <a:r>
              <a:rPr lang="pt-BR" i="0" dirty="0">
                <a:effectLst/>
              </a:rPr>
              <a:t>cálculos, </a:t>
            </a:r>
          </a:p>
          <a:p>
            <a:pPr lvl="1">
              <a:buFont typeface="Wingdings" panose="05000000000000000000" pitchFamily="2" charset="2"/>
              <a:buChar char="§"/>
            </a:pPr>
            <a:r>
              <a:rPr lang="pt-BR" i="0" dirty="0">
                <a:effectLst/>
              </a:rPr>
              <a:t>tomada de decisões, </a:t>
            </a:r>
          </a:p>
          <a:p>
            <a:pPr lvl="1">
              <a:buFont typeface="Wingdings" panose="05000000000000000000" pitchFamily="2" charset="2"/>
              <a:buChar char="§"/>
            </a:pPr>
            <a:r>
              <a:rPr lang="pt-BR" i="0" dirty="0">
                <a:effectLst/>
              </a:rPr>
              <a:t>controle de dispositivos, </a:t>
            </a:r>
          </a:p>
          <a:p>
            <a:pPr lvl="1">
              <a:buFont typeface="Wingdings" panose="05000000000000000000" pitchFamily="2" charset="2"/>
              <a:buChar char="§"/>
            </a:pPr>
            <a:r>
              <a:rPr lang="pt-BR" i="0" dirty="0">
                <a:effectLst/>
              </a:rPr>
              <a:t>e execução de programas.</a:t>
            </a: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012C58A6-A74E-6D7B-25D9-956EE829222D}"/>
              </a:ext>
            </a:extLst>
          </p:cNvPr>
          <p:cNvSpPr/>
          <p:nvPr/>
        </p:nvSpPr>
        <p:spPr>
          <a:xfrm>
            <a:off x="2375338" y="1988006"/>
            <a:ext cx="2869324" cy="177624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F98168A0-C5DC-DF0C-CF4D-94A99FACCE6D}"/>
              </a:ext>
            </a:extLst>
          </p:cNvPr>
          <p:cNvSpPr/>
          <p:nvPr/>
        </p:nvSpPr>
        <p:spPr>
          <a:xfrm>
            <a:off x="1120608" y="4212165"/>
            <a:ext cx="3601170" cy="177624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43215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a:bodyPr>
          <a:lstStyle/>
          <a:p>
            <a:r>
              <a:rPr lang="pt-BR" b="1" dirty="0"/>
              <a:t>Memória volátil</a:t>
            </a:r>
            <a:r>
              <a:rPr lang="pt-BR" dirty="0"/>
              <a:t>: </a:t>
            </a:r>
            <a:r>
              <a:rPr lang="pt-BR" b="1" i="1" dirty="0">
                <a:effectLst/>
              </a:rPr>
              <a:t>armazena temporariamente</a:t>
            </a:r>
            <a:r>
              <a:rPr lang="pt-BR" i="0" dirty="0">
                <a:effectLst/>
              </a:rPr>
              <a:t> dados e instruções sendo processados pela CPU.</a:t>
            </a:r>
          </a:p>
          <a:p>
            <a:pPr lvl="1">
              <a:buFont typeface="Wingdings" panose="05000000000000000000" pitchFamily="2" charset="2"/>
              <a:buChar char="§"/>
            </a:pPr>
            <a:r>
              <a:rPr lang="pt-BR" i="0" dirty="0">
                <a:effectLst/>
              </a:rPr>
              <a:t>Exemplos: RAM e a cache do processador.</a:t>
            </a: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123C1250-94ED-FA28-A8CB-BE10BFE6770F}"/>
              </a:ext>
            </a:extLst>
          </p:cNvPr>
          <p:cNvSpPr/>
          <p:nvPr/>
        </p:nvSpPr>
        <p:spPr>
          <a:xfrm>
            <a:off x="0" y="1938476"/>
            <a:ext cx="2252198"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C4297711-F27D-7623-3894-BBF37A03D8F6}"/>
              </a:ext>
            </a:extLst>
          </p:cNvPr>
          <p:cNvSpPr/>
          <p:nvPr/>
        </p:nvSpPr>
        <p:spPr>
          <a:xfrm>
            <a:off x="734658" y="4224668"/>
            <a:ext cx="3817899"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20878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5B010-D389-9F24-88DD-ABD819024EF4}"/>
              </a:ext>
            </a:extLst>
          </p:cNvPr>
          <p:cNvSpPr>
            <a:spLocks noGrp="1"/>
          </p:cNvSpPr>
          <p:nvPr>
            <p:ph type="title"/>
          </p:nvPr>
        </p:nvSpPr>
        <p:spPr/>
        <p:txBody>
          <a:bodyPr/>
          <a:lstStyle/>
          <a:p>
            <a:r>
              <a:rPr lang="pt-BR" dirty="0"/>
              <a:t>Hardware</a:t>
            </a:r>
          </a:p>
        </p:txBody>
      </p:sp>
      <p:sp>
        <p:nvSpPr>
          <p:cNvPr id="3" name="Espaço Reservado para Conteúdo 2">
            <a:extLst>
              <a:ext uri="{FF2B5EF4-FFF2-40B4-BE49-F238E27FC236}">
                <a16:creationId xmlns:a16="http://schemas.microsoft.com/office/drawing/2014/main" id="{89919961-CFD1-9874-E040-C32CC360CB7B}"/>
              </a:ext>
            </a:extLst>
          </p:cNvPr>
          <p:cNvSpPr>
            <a:spLocks noGrp="1"/>
          </p:cNvSpPr>
          <p:nvPr>
            <p:ph idx="1"/>
          </p:nvPr>
        </p:nvSpPr>
        <p:spPr>
          <a:xfrm>
            <a:off x="5381783" y="1825624"/>
            <a:ext cx="6614274" cy="5032375"/>
          </a:xfrm>
        </p:spPr>
        <p:txBody>
          <a:bodyPr>
            <a:normAutofit/>
          </a:bodyPr>
          <a:lstStyle/>
          <a:p>
            <a:r>
              <a:rPr lang="pt-BR" b="1" dirty="0"/>
              <a:t>Memória não-volátil</a:t>
            </a:r>
            <a:r>
              <a:rPr lang="pt-BR" dirty="0"/>
              <a:t>: </a:t>
            </a:r>
            <a:r>
              <a:rPr lang="pt-BR" b="1" i="1" dirty="0">
                <a:effectLst/>
              </a:rPr>
              <a:t>armazena permanentemente</a:t>
            </a:r>
            <a:r>
              <a:rPr lang="pt-BR" b="0" i="0" dirty="0">
                <a:effectLst/>
              </a:rPr>
              <a:t> arquivos, programas e outros dados que podem ser acessados posteriormente mesmo após desligar e reiniciar o dispositivo.</a:t>
            </a:r>
          </a:p>
          <a:p>
            <a:pPr lvl="1">
              <a:buFont typeface="Wingdings" panose="05000000000000000000" pitchFamily="2" charset="2"/>
              <a:buChar char="§"/>
            </a:pPr>
            <a:r>
              <a:rPr lang="pt-BR" b="0" i="0" dirty="0">
                <a:effectLst/>
              </a:rPr>
              <a:t>Exemplos: discos rígidos (HDs), unidades de estado sólido (</a:t>
            </a:r>
            <a:r>
              <a:rPr lang="pt-BR" b="0" i="0" dirty="0" err="1">
                <a:effectLst/>
              </a:rPr>
              <a:t>SSDs</a:t>
            </a:r>
            <a:r>
              <a:rPr lang="pt-BR" b="0" i="0" dirty="0">
                <a:effectLst/>
              </a:rPr>
              <a:t>), memória </a:t>
            </a:r>
            <a:r>
              <a:rPr lang="pt-BR" b="0" i="1" dirty="0">
                <a:effectLst/>
              </a:rPr>
              <a:t>flash</a:t>
            </a:r>
            <a:r>
              <a:rPr lang="pt-BR" b="0" i="0" dirty="0">
                <a:effectLst/>
              </a:rPr>
              <a:t> e memória de acesso aleatório não volátil (NVRAM). </a:t>
            </a:r>
            <a:endParaRPr lang="pt-BR" i="0" dirty="0">
              <a:effectLst/>
            </a:endParaRPr>
          </a:p>
        </p:txBody>
      </p:sp>
      <p:pic>
        <p:nvPicPr>
          <p:cNvPr id="3076" name="Picture 4" descr="Intel PNG Images Transparent Free Download | PNGMart">
            <a:extLst>
              <a:ext uri="{FF2B5EF4-FFF2-40B4-BE49-F238E27FC236}">
                <a16:creationId xmlns:a16="http://schemas.microsoft.com/office/drawing/2014/main" id="{E0D6BF7A-CBA0-FFC0-CE24-D00179B2B1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35794"/>
            <a:ext cx="2056255" cy="1741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m white background Stock Photos, Royalty Free Ram white background Images  | Depositphotos">
            <a:extLst>
              <a:ext uri="{FF2B5EF4-FFF2-40B4-BE49-F238E27FC236}">
                <a16:creationId xmlns:a16="http://schemas.microsoft.com/office/drawing/2014/main" id="{B4E42250-58D2-E294-1B36-D464E3119D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7" t="20674" r="4755" b="23858"/>
          <a:stretch/>
        </p:blipFill>
        <p:spPr bwMode="auto">
          <a:xfrm>
            <a:off x="2481018" y="2583716"/>
            <a:ext cx="2671945" cy="10629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sd Background Png - Samsung It 1tb 2.5&quot; 840 Evo Sataiii Ssd Transparent  PNG - 876x420 - Free Download on NicePNG">
            <a:extLst>
              <a:ext uri="{FF2B5EF4-FFF2-40B4-BE49-F238E27FC236}">
                <a16:creationId xmlns:a16="http://schemas.microsoft.com/office/drawing/2014/main" id="{AEB344B2-8DEA-A8F9-7E58-15A6044E3C5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8" t="9081" r="2195" b="2082"/>
          <a:stretch/>
        </p:blipFill>
        <p:spPr bwMode="auto">
          <a:xfrm>
            <a:off x="1389827" y="4594000"/>
            <a:ext cx="2671946" cy="13405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5B09719-877B-0B03-8617-606D5CDBFDB1}"/>
              </a:ext>
            </a:extLst>
          </p:cNvPr>
          <p:cNvSpPr txBox="1"/>
          <p:nvPr/>
        </p:nvSpPr>
        <p:spPr>
          <a:xfrm>
            <a:off x="1167836" y="1988006"/>
            <a:ext cx="580776" cy="369332"/>
          </a:xfrm>
          <a:prstGeom prst="rect">
            <a:avLst/>
          </a:prstGeom>
          <a:noFill/>
        </p:spPr>
        <p:txBody>
          <a:bodyPr wrap="square" rtlCol="0">
            <a:spAutoFit/>
          </a:bodyPr>
          <a:lstStyle/>
          <a:p>
            <a:pPr algn="ctr"/>
            <a:r>
              <a:rPr lang="pt-BR" b="1" dirty="0"/>
              <a:t>CPU</a:t>
            </a:r>
          </a:p>
        </p:txBody>
      </p:sp>
      <p:sp>
        <p:nvSpPr>
          <p:cNvPr id="6" name="CaixaDeTexto 5">
            <a:extLst>
              <a:ext uri="{FF2B5EF4-FFF2-40B4-BE49-F238E27FC236}">
                <a16:creationId xmlns:a16="http://schemas.microsoft.com/office/drawing/2014/main" id="{508D7EF1-8E4B-B507-D5FE-56EF8EF5C9C9}"/>
              </a:ext>
            </a:extLst>
          </p:cNvPr>
          <p:cNvSpPr txBox="1"/>
          <p:nvPr/>
        </p:nvSpPr>
        <p:spPr>
          <a:xfrm>
            <a:off x="2481018" y="2172672"/>
            <a:ext cx="1885522" cy="646331"/>
          </a:xfrm>
          <a:prstGeom prst="rect">
            <a:avLst/>
          </a:prstGeom>
          <a:noFill/>
        </p:spPr>
        <p:txBody>
          <a:bodyPr wrap="square" rtlCol="0">
            <a:spAutoFit/>
          </a:bodyPr>
          <a:lstStyle/>
          <a:p>
            <a:pPr algn="ctr"/>
            <a:r>
              <a:rPr lang="pt-BR" b="1" dirty="0"/>
              <a:t>Armazenamento de curto prazo</a:t>
            </a:r>
          </a:p>
        </p:txBody>
      </p:sp>
      <p:sp>
        <p:nvSpPr>
          <p:cNvPr id="7" name="CaixaDeTexto 6">
            <a:extLst>
              <a:ext uri="{FF2B5EF4-FFF2-40B4-BE49-F238E27FC236}">
                <a16:creationId xmlns:a16="http://schemas.microsoft.com/office/drawing/2014/main" id="{AA7F6C35-840A-E9AF-DB8B-4AFC270AC1D9}"/>
              </a:ext>
            </a:extLst>
          </p:cNvPr>
          <p:cNvSpPr txBox="1"/>
          <p:nvPr/>
        </p:nvSpPr>
        <p:spPr>
          <a:xfrm>
            <a:off x="903878" y="4179266"/>
            <a:ext cx="3817900" cy="369332"/>
          </a:xfrm>
          <a:prstGeom prst="rect">
            <a:avLst/>
          </a:prstGeom>
          <a:noFill/>
        </p:spPr>
        <p:txBody>
          <a:bodyPr wrap="square" rtlCol="0">
            <a:spAutoFit/>
          </a:bodyPr>
          <a:lstStyle/>
          <a:p>
            <a:pPr algn="ctr"/>
            <a:r>
              <a:rPr lang="pt-BR" b="1" dirty="0"/>
              <a:t>Armazenamento de longo prazo</a:t>
            </a:r>
          </a:p>
        </p:txBody>
      </p:sp>
      <p:sp>
        <p:nvSpPr>
          <p:cNvPr id="4" name="Retângulo 3">
            <a:extLst>
              <a:ext uri="{FF2B5EF4-FFF2-40B4-BE49-F238E27FC236}">
                <a16:creationId xmlns:a16="http://schemas.microsoft.com/office/drawing/2014/main" id="{D24152D4-8BAB-B5DB-C155-B1487F0535E0}"/>
              </a:ext>
            </a:extLst>
          </p:cNvPr>
          <p:cNvSpPr/>
          <p:nvPr/>
        </p:nvSpPr>
        <p:spPr>
          <a:xfrm>
            <a:off x="0" y="1938476"/>
            <a:ext cx="2252198"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246505FC-90F7-1115-B3F1-ECA1AF7C350C}"/>
              </a:ext>
            </a:extLst>
          </p:cNvPr>
          <p:cNvSpPr/>
          <p:nvPr/>
        </p:nvSpPr>
        <p:spPr>
          <a:xfrm>
            <a:off x="2293934" y="1983878"/>
            <a:ext cx="2950727" cy="219538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427121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9FEA643-8A9F-77B8-9B0B-66484FEBBB9D}"/>
              </a:ext>
            </a:extLst>
          </p:cNvPr>
          <p:cNvSpPr>
            <a:spLocks noGrp="1"/>
          </p:cNvSpPr>
          <p:nvPr>
            <p:ph idx="1"/>
          </p:nvPr>
        </p:nvSpPr>
        <p:spPr>
          <a:xfrm>
            <a:off x="838200" y="2547256"/>
            <a:ext cx="10515600" cy="3615645"/>
          </a:xfrm>
        </p:spPr>
        <p:txBody>
          <a:bodyPr>
            <a:normAutofit/>
          </a:bodyPr>
          <a:lstStyle/>
          <a:p>
            <a:pPr marL="0" indent="0" algn="ctr">
              <a:buNone/>
            </a:pPr>
            <a:r>
              <a:rPr lang="pt-BR" sz="6000" dirty="0"/>
              <a:t>Micro</a:t>
            </a:r>
            <a:r>
              <a:rPr lang="pt-BR" sz="6000" b="1" i="1" dirty="0">
                <a:solidFill>
                  <a:srgbClr val="00B050"/>
                </a:solidFill>
              </a:rPr>
              <a:t>processador</a:t>
            </a:r>
          </a:p>
          <a:p>
            <a:pPr marL="0" indent="0" algn="ctr">
              <a:buNone/>
            </a:pPr>
            <a:r>
              <a:rPr lang="pt-BR" sz="6000" dirty="0"/>
              <a:t>versus</a:t>
            </a:r>
          </a:p>
          <a:p>
            <a:pPr marL="0" indent="0" algn="ctr">
              <a:buNone/>
            </a:pPr>
            <a:r>
              <a:rPr lang="pt-BR" sz="6000" dirty="0"/>
              <a:t>Micro</a:t>
            </a:r>
            <a:r>
              <a:rPr lang="pt-BR" sz="6000" b="1" i="1" dirty="0">
                <a:solidFill>
                  <a:srgbClr val="00B050"/>
                </a:solidFill>
              </a:rPr>
              <a:t>controlador</a:t>
            </a:r>
          </a:p>
        </p:txBody>
      </p:sp>
      <p:sp>
        <p:nvSpPr>
          <p:cNvPr id="4" name="CaixaDeTexto 3">
            <a:extLst>
              <a:ext uri="{FF2B5EF4-FFF2-40B4-BE49-F238E27FC236}">
                <a16:creationId xmlns:a16="http://schemas.microsoft.com/office/drawing/2014/main" id="{F01124C2-BEEA-CB7C-E7BC-97FC8DC97112}"/>
              </a:ext>
            </a:extLst>
          </p:cNvPr>
          <p:cNvSpPr txBox="1"/>
          <p:nvPr/>
        </p:nvSpPr>
        <p:spPr>
          <a:xfrm>
            <a:off x="4112078" y="1072924"/>
            <a:ext cx="4120243" cy="1200329"/>
          </a:xfrm>
          <a:prstGeom prst="rect">
            <a:avLst/>
          </a:prstGeom>
          <a:noFill/>
        </p:spPr>
        <p:txBody>
          <a:bodyPr wrap="square" rtlCol="0">
            <a:spAutoFit/>
          </a:bodyPr>
          <a:lstStyle/>
          <a:p>
            <a:pPr algn="ctr"/>
            <a:r>
              <a:rPr lang="pt-BR" sz="2400" b="1" i="1" dirty="0">
                <a:solidFill>
                  <a:srgbClr val="7030A0"/>
                </a:solidFill>
              </a:rPr>
              <a:t>Porém, em geral, sistemas embarcados possuem microcontroladores! </a:t>
            </a:r>
          </a:p>
        </p:txBody>
      </p:sp>
    </p:spTree>
    <p:extLst>
      <p:ext uri="{BB962C8B-B14F-4D97-AF65-F5344CB8AC3E}">
        <p14:creationId xmlns:p14="http://schemas.microsoft.com/office/powerpoint/2010/main" val="1159672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0973F-D2B2-1D1F-BABA-5460CE496DC0}"/>
              </a:ext>
            </a:extLst>
          </p:cNvPr>
          <p:cNvSpPr>
            <a:spLocks noGrp="1"/>
          </p:cNvSpPr>
          <p:nvPr>
            <p:ph type="title"/>
          </p:nvPr>
        </p:nvSpPr>
        <p:spPr/>
        <p:txBody>
          <a:bodyPr/>
          <a:lstStyle/>
          <a:p>
            <a:r>
              <a:rPr lang="pt-BR" dirty="0"/>
              <a:t>Microprocessador: apenas uma peça do quebra-cabeças</a:t>
            </a:r>
          </a:p>
        </p:txBody>
      </p:sp>
      <p:sp>
        <p:nvSpPr>
          <p:cNvPr id="3" name="Espaço Reservado para Conteúdo 2">
            <a:extLst>
              <a:ext uri="{FF2B5EF4-FFF2-40B4-BE49-F238E27FC236}">
                <a16:creationId xmlns:a16="http://schemas.microsoft.com/office/drawing/2014/main" id="{C03DD8FA-22C9-F5AB-A6A8-FF66C22C6933}"/>
              </a:ext>
            </a:extLst>
          </p:cNvPr>
          <p:cNvSpPr>
            <a:spLocks noGrp="1"/>
          </p:cNvSpPr>
          <p:nvPr>
            <p:ph idx="1"/>
          </p:nvPr>
        </p:nvSpPr>
        <p:spPr>
          <a:xfrm>
            <a:off x="6629401" y="1825624"/>
            <a:ext cx="5478516" cy="5032375"/>
          </a:xfrm>
        </p:spPr>
        <p:txBody>
          <a:bodyPr>
            <a:normAutofit/>
          </a:bodyPr>
          <a:lstStyle/>
          <a:p>
            <a:r>
              <a:rPr lang="pt-BR" dirty="0"/>
              <a:t>A CPU é a parte principal do computador, mas para que ela funcione, </a:t>
            </a:r>
            <a:r>
              <a:rPr lang="pt-BR" b="1" i="1" dirty="0"/>
              <a:t>são necessários outros componentes</a:t>
            </a:r>
            <a:r>
              <a:rPr lang="pt-BR" dirty="0"/>
              <a:t>, como: </a:t>
            </a:r>
          </a:p>
          <a:p>
            <a:pPr lvl="1">
              <a:buFont typeface="Wingdings" panose="05000000000000000000" pitchFamily="2" charset="2"/>
              <a:buChar char="§"/>
            </a:pPr>
            <a:r>
              <a:rPr lang="pt-BR" dirty="0"/>
              <a:t>sistema de </a:t>
            </a:r>
            <a:r>
              <a:rPr lang="pt-BR" i="1" dirty="0" err="1"/>
              <a:t>clock</a:t>
            </a:r>
            <a:endParaRPr lang="pt-BR" dirty="0"/>
          </a:p>
          <a:p>
            <a:pPr lvl="1">
              <a:buFont typeface="Wingdings" panose="05000000000000000000" pitchFamily="2" charset="2"/>
              <a:buChar char="§"/>
            </a:pPr>
            <a:r>
              <a:rPr lang="pt-BR" dirty="0"/>
              <a:t>memórias volátil e não-volátil, </a:t>
            </a:r>
          </a:p>
          <a:p>
            <a:pPr lvl="1">
              <a:buFont typeface="Wingdings" panose="05000000000000000000" pitchFamily="2" charset="2"/>
              <a:buChar char="§"/>
            </a:pPr>
            <a:r>
              <a:rPr lang="pt-BR" dirty="0"/>
              <a:t>controladores de I/O, </a:t>
            </a:r>
          </a:p>
          <a:p>
            <a:pPr lvl="1">
              <a:buFont typeface="Wingdings" panose="05000000000000000000" pitchFamily="2" charset="2"/>
              <a:buChar char="§"/>
            </a:pPr>
            <a:r>
              <a:rPr lang="pt-BR" dirty="0"/>
              <a:t>interfaces de comunicação, </a:t>
            </a:r>
          </a:p>
          <a:p>
            <a:pPr lvl="1">
              <a:buFont typeface="Wingdings" panose="05000000000000000000" pitchFamily="2" charset="2"/>
              <a:buChar char="§"/>
            </a:pPr>
            <a:r>
              <a:rPr lang="pt-BR" dirty="0"/>
              <a:t>etc.</a:t>
            </a:r>
          </a:p>
        </p:txBody>
      </p:sp>
      <p:grpSp>
        <p:nvGrpSpPr>
          <p:cNvPr id="14" name="Agrupar 13">
            <a:extLst>
              <a:ext uri="{FF2B5EF4-FFF2-40B4-BE49-F238E27FC236}">
                <a16:creationId xmlns:a16="http://schemas.microsoft.com/office/drawing/2014/main" id="{30367650-A702-9AA3-F2F4-C7AA726DAA09}"/>
              </a:ext>
            </a:extLst>
          </p:cNvPr>
          <p:cNvGrpSpPr/>
          <p:nvPr/>
        </p:nvGrpSpPr>
        <p:grpSpPr>
          <a:xfrm>
            <a:off x="240842" y="2289402"/>
            <a:ext cx="6192610" cy="2766103"/>
            <a:chOff x="1035505" y="2006374"/>
            <a:chExt cx="6192610" cy="2766103"/>
          </a:xfrm>
        </p:grpSpPr>
        <p:sp>
          <p:nvSpPr>
            <p:cNvPr id="5" name="Retângulo 4">
              <a:extLst>
                <a:ext uri="{FF2B5EF4-FFF2-40B4-BE49-F238E27FC236}">
                  <a16:creationId xmlns:a16="http://schemas.microsoft.com/office/drawing/2014/main" id="{3C4DEE34-0E69-8818-3384-3458A2C40144}"/>
                </a:ext>
              </a:extLst>
            </p:cNvPr>
            <p:cNvSpPr/>
            <p:nvPr/>
          </p:nvSpPr>
          <p:spPr>
            <a:xfrm>
              <a:off x="1035505" y="2991873"/>
              <a:ext cx="1344386" cy="74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6" name="Retângulo 5">
              <a:extLst>
                <a:ext uri="{FF2B5EF4-FFF2-40B4-BE49-F238E27FC236}">
                  <a16:creationId xmlns:a16="http://schemas.microsoft.com/office/drawing/2014/main" id="{59D45822-DBEC-F306-40B4-5E633970FCFF}"/>
                </a:ext>
              </a:extLst>
            </p:cNvPr>
            <p:cNvSpPr/>
            <p:nvPr/>
          </p:nvSpPr>
          <p:spPr>
            <a:xfrm>
              <a:off x="4182835"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RAM</a:t>
              </a:r>
            </a:p>
          </p:txBody>
        </p:sp>
        <p:sp>
          <p:nvSpPr>
            <p:cNvPr id="7" name="Retângulo 6">
              <a:extLst>
                <a:ext uri="{FF2B5EF4-FFF2-40B4-BE49-F238E27FC236}">
                  <a16:creationId xmlns:a16="http://schemas.microsoft.com/office/drawing/2014/main" id="{7584E838-82E3-85EF-78FA-9A5AC8685F24}"/>
                </a:ext>
              </a:extLst>
            </p:cNvPr>
            <p:cNvSpPr/>
            <p:nvPr/>
          </p:nvSpPr>
          <p:spPr>
            <a:xfrm>
              <a:off x="2628900" y="2006374"/>
              <a:ext cx="1344386"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HD/</a:t>
              </a:r>
            </a:p>
            <a:p>
              <a:pPr algn="ctr"/>
              <a:r>
                <a:rPr lang="pt-BR" dirty="0">
                  <a:solidFill>
                    <a:schemeClr val="tx1"/>
                  </a:solidFill>
                </a:rPr>
                <a:t>SSD</a:t>
              </a:r>
            </a:p>
          </p:txBody>
        </p:sp>
        <p:sp>
          <p:nvSpPr>
            <p:cNvPr id="8" name="Retângulo 7">
              <a:extLst>
                <a:ext uri="{FF2B5EF4-FFF2-40B4-BE49-F238E27FC236}">
                  <a16:creationId xmlns:a16="http://schemas.microsoft.com/office/drawing/2014/main" id="{8E52A325-5FA1-CC62-3B12-C139039F3760}"/>
                </a:ext>
              </a:extLst>
            </p:cNvPr>
            <p:cNvSpPr/>
            <p:nvPr/>
          </p:nvSpPr>
          <p:spPr>
            <a:xfrm>
              <a:off x="2628900" y="4001293"/>
              <a:ext cx="1344385" cy="740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Timer</a:t>
              </a:r>
            </a:p>
          </p:txBody>
        </p:sp>
        <p:sp>
          <p:nvSpPr>
            <p:cNvPr id="9" name="Retângulo 8">
              <a:extLst>
                <a:ext uri="{FF2B5EF4-FFF2-40B4-BE49-F238E27FC236}">
                  <a16:creationId xmlns:a16="http://schemas.microsoft.com/office/drawing/2014/main" id="{2D84A235-8D55-651D-AB9D-4BB20117A6CC}"/>
                </a:ext>
              </a:extLst>
            </p:cNvPr>
            <p:cNvSpPr/>
            <p:nvPr/>
          </p:nvSpPr>
          <p:spPr>
            <a:xfrm>
              <a:off x="4182834" y="3963534"/>
              <a:ext cx="1344386" cy="808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Portas de I/O</a:t>
              </a:r>
            </a:p>
          </p:txBody>
        </p:sp>
        <p:sp>
          <p:nvSpPr>
            <p:cNvPr id="10" name="Retângulo 9">
              <a:extLst>
                <a:ext uri="{FF2B5EF4-FFF2-40B4-BE49-F238E27FC236}">
                  <a16:creationId xmlns:a16="http://schemas.microsoft.com/office/drawing/2014/main" id="{C01FCDE1-D1C8-19F8-CF94-13CA38A37148}"/>
                </a:ext>
              </a:extLst>
            </p:cNvPr>
            <p:cNvSpPr/>
            <p:nvPr/>
          </p:nvSpPr>
          <p:spPr>
            <a:xfrm>
              <a:off x="5713633" y="2904784"/>
              <a:ext cx="1514482" cy="9716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Interfaces de comunicação</a:t>
              </a:r>
            </a:p>
            <a:p>
              <a:pPr algn="ctr"/>
              <a:r>
                <a:rPr lang="pt-BR" sz="1400" dirty="0">
                  <a:solidFill>
                    <a:schemeClr val="tx1"/>
                  </a:solidFill>
                </a:rPr>
                <a:t>(USB, SPI, I2C, UART)</a:t>
              </a:r>
              <a:endParaRPr lang="pt-BR" dirty="0">
                <a:solidFill>
                  <a:schemeClr val="tx1"/>
                </a:solidFill>
              </a:endParaRPr>
            </a:p>
          </p:txBody>
        </p:sp>
        <p:sp>
          <p:nvSpPr>
            <p:cNvPr id="11" name="Seta: da Esquerda para a Direita 10">
              <a:extLst>
                <a:ext uri="{FF2B5EF4-FFF2-40B4-BE49-F238E27FC236}">
                  <a16:creationId xmlns:a16="http://schemas.microsoft.com/office/drawing/2014/main" id="{922C4890-45F7-3511-5E6C-CC58BA97EBBD}"/>
                </a:ext>
              </a:extLst>
            </p:cNvPr>
            <p:cNvSpPr/>
            <p:nvPr/>
          </p:nvSpPr>
          <p:spPr>
            <a:xfrm>
              <a:off x="2379891" y="3187816"/>
              <a:ext cx="3333742" cy="39600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Barramento</a:t>
              </a:r>
            </a:p>
          </p:txBody>
        </p:sp>
        <p:sp>
          <p:nvSpPr>
            <p:cNvPr id="12" name="Seta: da Esquerda para a Direita 11">
              <a:extLst>
                <a:ext uri="{FF2B5EF4-FFF2-40B4-BE49-F238E27FC236}">
                  <a16:creationId xmlns:a16="http://schemas.microsoft.com/office/drawing/2014/main" id="{3893CD57-227B-F091-616A-8D04B149BAB8}"/>
                </a:ext>
              </a:extLst>
            </p:cNvPr>
            <p:cNvSpPr/>
            <p:nvPr/>
          </p:nvSpPr>
          <p:spPr>
            <a:xfrm rot="5400000">
              <a:off x="2673747" y="3199779"/>
              <a:ext cx="1254690"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da Esquerda para a Direita 12">
              <a:extLst>
                <a:ext uri="{FF2B5EF4-FFF2-40B4-BE49-F238E27FC236}">
                  <a16:creationId xmlns:a16="http://schemas.microsoft.com/office/drawing/2014/main" id="{983D2CCA-ABE5-85E4-A12D-F667348B3F78}"/>
                </a:ext>
              </a:extLst>
            </p:cNvPr>
            <p:cNvSpPr/>
            <p:nvPr/>
          </p:nvSpPr>
          <p:spPr>
            <a:xfrm rot="5400000">
              <a:off x="4244521" y="3180897"/>
              <a:ext cx="1216932" cy="348342"/>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18033477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9609</TotalTime>
  <Words>6587</Words>
  <Application>Microsoft Office PowerPoint</Application>
  <PresentationFormat>Widescreen</PresentationFormat>
  <Paragraphs>516</Paragraphs>
  <Slides>43</Slides>
  <Notes>26</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43</vt:i4>
      </vt:variant>
    </vt:vector>
  </HeadingPairs>
  <TitlesOfParts>
    <vt:vector size="53" baseType="lpstr">
      <vt:lpstr>Arial</vt:lpstr>
      <vt:lpstr>Calibri</vt:lpstr>
      <vt:lpstr>Calibri Light</vt:lpstr>
      <vt:lpstr>Cambria Math</vt:lpstr>
      <vt:lpstr>Courier New</vt:lpstr>
      <vt:lpstr>Google Sans</vt:lpstr>
      <vt:lpstr>Inter</vt:lpstr>
      <vt:lpstr>Söhne</vt:lpstr>
      <vt:lpstr>Wingdings</vt:lpstr>
      <vt:lpstr>Tema do Office</vt:lpstr>
      <vt:lpstr>TP557 - Tópicos avançados em IoT e Machine Learning: Desafios do TinyML: Sistemas Embarcados</vt:lpstr>
      <vt:lpstr>Recapitulando</vt:lpstr>
      <vt:lpstr>Apresentação do PowerPoint</vt:lpstr>
      <vt:lpstr>Sistema computacional de uso geral</vt:lpstr>
      <vt:lpstr>Hardware</vt:lpstr>
      <vt:lpstr>Hardware</vt:lpstr>
      <vt:lpstr>Hardware</vt:lpstr>
      <vt:lpstr>Apresentação do PowerPoint</vt:lpstr>
      <vt:lpstr>Microprocessador: apenas uma peça do quebra-cabeças</vt:lpstr>
      <vt:lpstr>Microprocessador: apenas uma peça do quebra-cabeças</vt:lpstr>
      <vt:lpstr>Microcontrolador, tudo junto e misturado</vt:lpstr>
      <vt:lpstr>Microprocessador</vt:lpstr>
      <vt:lpstr>Diferenças de magnitude</vt:lpstr>
      <vt:lpstr>Quais são as implicações das limitações?</vt:lpstr>
      <vt:lpstr>Comparação de hardwares embarcados</vt:lpstr>
      <vt:lpstr>Dominância dos processadores ARM</vt:lpstr>
      <vt:lpstr>CPUs ARM Cortex para sistemas embarcados</vt:lpstr>
      <vt:lpstr>Conjunto de instruções da família ARM Cortex-M</vt:lpstr>
      <vt:lpstr>Conjunto de instruções da família ARM Cortex-M</vt:lpstr>
      <vt:lpstr>Conjunto de instruções da família ARM Cortex-M</vt:lpstr>
      <vt:lpstr>Conjunto de instruções da família ARM Cortex-M</vt:lpstr>
      <vt:lpstr>Conjunto de instruções da família ARM Cortex-M</vt:lpstr>
      <vt:lpstr>Desafios da execução de SW em sistemas embarcados</vt:lpstr>
      <vt:lpstr>Software</vt:lpstr>
      <vt:lpstr>Sistemas Operacionais Amplamente Usados</vt:lpstr>
      <vt:lpstr>Sistemas Operacionais Amplamente Usados</vt:lpstr>
      <vt:lpstr>Bibliotecas</vt:lpstr>
      <vt:lpstr>Bibliotecas</vt:lpstr>
      <vt:lpstr>Bibliotecas</vt:lpstr>
      <vt:lpstr>Portabilidade</vt:lpstr>
      <vt:lpstr>Portabilidade</vt:lpstr>
      <vt:lpstr>Portabilidade</vt:lpstr>
      <vt:lpstr>Portabilidade</vt:lpstr>
      <vt:lpstr>O perde-e-ganha da portabilidade</vt:lpstr>
      <vt:lpstr>O perde-e-ganha da portabilidade</vt:lpstr>
      <vt:lpstr>O perde-e-ganha da portabilidade</vt:lpstr>
      <vt:lpstr>O perde-e-ganha da portabilidade</vt:lpstr>
      <vt:lpstr>Resumo do que vimos até agora</vt:lpstr>
      <vt:lpstr>Atividades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1812</cp:revision>
  <dcterms:created xsi:type="dcterms:W3CDTF">2020-01-20T13:50:05Z</dcterms:created>
  <dcterms:modified xsi:type="dcterms:W3CDTF">2023-08-02T14:47:30Z</dcterms:modified>
</cp:coreProperties>
</file>